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5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1pPr>
    <a:lvl2pPr marL="0" marR="0" indent="3429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2pPr>
    <a:lvl3pPr marL="0" marR="0" indent="685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3pPr>
    <a:lvl4pPr marL="0" marR="0" indent="10287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4pPr>
    <a:lvl5pPr marL="0" marR="0" indent="1371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5pPr>
    <a:lvl6pPr marL="0" marR="0" indent="17145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6pPr>
    <a:lvl7pPr marL="0" marR="0" indent="20574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7pPr>
    <a:lvl8pPr marL="0" marR="0" indent="24003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8pPr>
    <a:lvl9pPr marL="0" marR="0" indent="2743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2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/Relationships>
</file>

<file path=ppt/media/image1.jpeg>
</file>

<file path=ppt/media/image10.png>
</file>

<file path=ppt/media/image11.png>
</file>

<file path=ppt/media/image12.tif>
</file>

<file path=ppt/media/image13.tif>
</file>

<file path=ppt/media/image14.tif>
</file>

<file path=ppt/media/image15.tif>
</file>

<file path=ppt/media/image16.tif>
</file>

<file path=ppt/media/image17.png>
</file>

<file path=ppt/media/image2.jpeg>
</file>

<file path=ppt/media/image3.png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6" name="Shape 13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ulo 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ha"/>
          <p:cNvSpPr/>
          <p:nvPr/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Texto do título"/>
          <p:cNvSpPr txBox="1">
            <a:spLocks noGrp="1"/>
          </p:cNvSpPr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Texto do título</a:t>
            </a:r>
          </a:p>
        </p:txBody>
      </p:sp>
      <p:sp>
        <p:nvSpPr>
          <p:cNvPr id="13" name="Nível um…"/>
          <p:cNvSpPr txBox="1">
            <a:spLocks noGrp="1"/>
          </p:cNvSpPr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5pPr>
          </a:lstStyle>
          <a:p>
            <a:r>
              <a:t>Nível um</a:t>
            </a:r>
          </a:p>
          <a:p>
            <a:pPr lvl="1"/>
            <a:r>
              <a:t>Nível dois</a:t>
            </a:r>
          </a:p>
          <a:p>
            <a:pPr lvl="2"/>
            <a:r>
              <a:t>Nível três</a:t>
            </a:r>
          </a:p>
          <a:p>
            <a:pPr lvl="3"/>
            <a:r>
              <a:t>Nível quatro</a:t>
            </a:r>
          </a:p>
          <a:p>
            <a:pPr lvl="4"/>
            <a:r>
              <a:t>Nível cinco</a:t>
            </a:r>
          </a:p>
        </p:txBody>
      </p:sp>
      <p:sp>
        <p:nvSpPr>
          <p:cNvPr id="14" name="Número do diapositivo"/>
          <p:cNvSpPr txBox="1">
            <a:spLocks noGrp="1"/>
          </p:cNvSpPr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0" b="1" i="0" spc="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t>“</a:t>
            </a:r>
          </a:p>
        </p:txBody>
      </p:sp>
      <p:sp>
        <p:nvSpPr>
          <p:cNvPr id="102" name="Digite aqui uma citação."/>
          <p:cNvSpPr txBox="1">
            <a:spLocks noGrp="1"/>
          </p:cNvSpPr>
          <p:nvPr>
            <p:ph type="body" sz="quarter" idx="21"/>
          </p:nvPr>
        </p:nvSpPr>
        <p:spPr>
          <a:xfrm>
            <a:off x="3632200" y="5442942"/>
            <a:ext cx="19735800" cy="1320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r>
              <a:t>Digite aqui uma citação.</a:t>
            </a:r>
          </a:p>
        </p:txBody>
      </p:sp>
      <p:sp>
        <p:nvSpPr>
          <p:cNvPr id="103" name="-Manuel Macieira"/>
          <p:cNvSpPr txBox="1">
            <a:spLocks noGrp="1"/>
          </p:cNvSpPr>
          <p:nvPr>
            <p:ph type="body" sz="quarter" idx="22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sz="7000" i="1">
                <a:solidFill>
                  <a:srgbClr val="6B6D6D"/>
                </a:solidFill>
              </a:defRPr>
            </a:lvl1pPr>
          </a:lstStyle>
          <a:p>
            <a:r>
              <a:t>-Manuel Macieira</a:t>
            </a:r>
          </a:p>
        </p:txBody>
      </p:sp>
      <p:sp>
        <p:nvSpPr>
          <p:cNvPr id="104" name="Número do diapositivo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graf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118295074_2675x2907.jpeg"/>
          <p:cNvSpPr>
            <a:spLocks noGrp="1"/>
          </p:cNvSpPr>
          <p:nvPr>
            <p:ph type="pic" idx="21"/>
          </p:nvPr>
        </p:nvSpPr>
        <p:spPr>
          <a:xfrm>
            <a:off x="-127000" y="-2540000"/>
            <a:ext cx="24637999" cy="26768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Número do diapositivo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Número do diapositivo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그림 5" descr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" y="2479"/>
            <a:ext cx="24380802" cy="13714202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Nível um…"/>
          <p:cNvSpPr txBox="1">
            <a:spLocks noGrp="1"/>
          </p:cNvSpPr>
          <p:nvPr>
            <p:ph type="body" idx="1"/>
          </p:nvPr>
        </p:nvSpPr>
        <p:spPr>
          <a:xfrm>
            <a:off x="1231741" y="2971157"/>
            <a:ext cx="21942746" cy="9649071"/>
          </a:xfrm>
          <a:prstGeom prst="rect">
            <a:avLst/>
          </a:prstGeom>
        </p:spPr>
        <p:txBody>
          <a:bodyPr lIns="99570" tIns="99570" rIns="99570" bIns="99570"/>
          <a:lstStyle>
            <a:lvl1pPr marL="746767" indent="-746767" defTabSz="1991379">
              <a:spcBef>
                <a:spcPts val="900"/>
              </a:spcBef>
              <a:buSzTx/>
              <a:buFontTx/>
              <a:buNone/>
              <a:defRPr sz="4000" i="1">
                <a:solidFill>
                  <a:srgbClr val="0D0D0D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6767" indent="-248922" defTabSz="1991379">
              <a:spcBef>
                <a:spcPts val="900"/>
              </a:spcBef>
              <a:buSzTx/>
              <a:buFontTx/>
              <a:buNone/>
              <a:defRPr sz="4000" i="1">
                <a:solidFill>
                  <a:srgbClr val="0D0D0D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46767" indent="248922" defTabSz="1991379">
              <a:spcBef>
                <a:spcPts val="900"/>
              </a:spcBef>
              <a:buSzTx/>
              <a:buFontTx/>
              <a:buNone/>
              <a:defRPr sz="4000" i="1">
                <a:solidFill>
                  <a:srgbClr val="0D0D0D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746767" indent="746767" defTabSz="1991379">
              <a:spcBef>
                <a:spcPts val="900"/>
              </a:spcBef>
              <a:buSzTx/>
              <a:buFontTx/>
              <a:buNone/>
              <a:defRPr sz="4000" i="1">
                <a:solidFill>
                  <a:srgbClr val="0D0D0D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746767" indent="1244612" defTabSz="1991379">
              <a:spcBef>
                <a:spcPts val="900"/>
              </a:spcBef>
              <a:buSzTx/>
              <a:buFontTx/>
              <a:buNone/>
              <a:defRPr sz="4000" i="1">
                <a:solidFill>
                  <a:srgbClr val="0D0D0D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r>
              <a:t>Nível um</a:t>
            </a:r>
          </a:p>
          <a:p>
            <a:pPr lvl="1"/>
            <a:r>
              <a:t>Nível dois</a:t>
            </a:r>
          </a:p>
          <a:p>
            <a:pPr lvl="2"/>
            <a:r>
              <a:t>Nível três</a:t>
            </a:r>
          </a:p>
          <a:p>
            <a:pPr lvl="3"/>
            <a:r>
              <a:t>Nível quatro</a:t>
            </a:r>
          </a:p>
          <a:p>
            <a:pPr lvl="4"/>
            <a:r>
              <a:t>Nível cinco</a:t>
            </a:r>
          </a:p>
        </p:txBody>
      </p:sp>
      <p:sp>
        <p:nvSpPr>
          <p:cNvPr id="128" name="Texto do título"/>
          <p:cNvSpPr txBox="1">
            <a:spLocks noGrp="1"/>
          </p:cNvSpPr>
          <p:nvPr>
            <p:ph type="title"/>
          </p:nvPr>
        </p:nvSpPr>
        <p:spPr>
          <a:xfrm>
            <a:off x="1231740" y="378868"/>
            <a:ext cx="21942746" cy="1597506"/>
          </a:xfrm>
          <a:prstGeom prst="rect">
            <a:avLst/>
          </a:prstGeom>
        </p:spPr>
        <p:txBody>
          <a:bodyPr lIns="99570" tIns="99570" rIns="99570" bIns="99570" anchor="ctr"/>
          <a:lstStyle>
            <a:lvl1pPr defTabSz="1991379">
              <a:spcBef>
                <a:spcPts val="0"/>
              </a:spcBef>
              <a:defRPr sz="8000" b="1" cap="non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Texto do título</a:t>
            </a:r>
          </a:p>
        </p:txBody>
      </p:sp>
      <p:sp>
        <p:nvSpPr>
          <p:cNvPr id="129" name="Número do diapositivo"/>
          <p:cNvSpPr txBox="1">
            <a:spLocks noGrp="1"/>
          </p:cNvSpPr>
          <p:nvPr>
            <p:ph type="sldNum" sz="quarter" idx="2"/>
          </p:nvPr>
        </p:nvSpPr>
        <p:spPr>
          <a:xfrm>
            <a:off x="22616323" y="12935305"/>
            <a:ext cx="558164" cy="580141"/>
          </a:xfrm>
          <a:prstGeom prst="rect">
            <a:avLst/>
          </a:prstGeom>
        </p:spPr>
        <p:txBody>
          <a:bodyPr lIns="99570" tIns="99570" rIns="99570" bIns="99570" anchor="ctr"/>
          <a:lstStyle>
            <a:lvl1pPr defTabSz="1991379">
              <a:defRPr sz="2600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grafia 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8295074_2675x2907.jpeg"/>
          <p:cNvSpPr>
            <a:spLocks noGrp="1"/>
          </p:cNvSpPr>
          <p:nvPr>
            <p:ph type="pic" idx="21"/>
          </p:nvPr>
        </p:nvSpPr>
        <p:spPr>
          <a:xfrm>
            <a:off x="-38100" y="-4394200"/>
            <a:ext cx="24460199" cy="26574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Retângulo"/>
          <p:cNvSpPr>
            <a:spLocks noGrp="1"/>
          </p:cNvSpPr>
          <p:nvPr>
            <p:ph type="body" sz="half" idx="22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3" name="Linha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Texto do título"/>
          <p:cNvSpPr txBox="1">
            <a:spLocks noGrp="1"/>
          </p:cNvSpPr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Texto do título</a:t>
            </a:r>
          </a:p>
        </p:txBody>
      </p:sp>
      <p:sp>
        <p:nvSpPr>
          <p:cNvPr id="25" name="Nível um…"/>
          <p:cNvSpPr txBox="1">
            <a:spLocks noGrp="1"/>
          </p:cNvSpPr>
          <p:nvPr>
            <p:ph type="body" sz="quarter" idx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5pPr>
          </a:lstStyle>
          <a:p>
            <a:r>
              <a:t>Nível um</a:t>
            </a:r>
          </a:p>
          <a:p>
            <a:pPr lvl="1"/>
            <a:r>
              <a:t>Nível dois</a:t>
            </a:r>
          </a:p>
          <a:p>
            <a:pPr lvl="2"/>
            <a:r>
              <a:t>Nível três</a:t>
            </a:r>
          </a:p>
          <a:p>
            <a:pPr lvl="3"/>
            <a:r>
              <a:t>Nível quatro</a:t>
            </a:r>
          </a:p>
          <a:p>
            <a:pPr lvl="4"/>
            <a:r>
              <a:t>Nível cinco</a:t>
            </a:r>
          </a:p>
        </p:txBody>
      </p:sp>
      <p:sp>
        <p:nvSpPr>
          <p:cNvPr id="26" name="Número do diapositivo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- ce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o do título"/>
          <p:cNvSpPr txBox="1">
            <a:spLocks noGrp="1"/>
          </p:cNvSpPr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Texto do título</a:t>
            </a:r>
          </a:p>
        </p:txBody>
      </p:sp>
      <p:sp>
        <p:nvSpPr>
          <p:cNvPr id="34" name="Número do diapositivo"/>
          <p:cNvSpPr txBox="1">
            <a:spLocks noGrp="1"/>
          </p:cNvSpPr>
          <p:nvPr>
            <p:ph type="sldNum" sz="quarter" idx="2"/>
          </p:nvPr>
        </p:nvSpPr>
        <p:spPr>
          <a:xfrm>
            <a:off x="22948900" y="12922250"/>
            <a:ext cx="419088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grafia 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ha"/>
          <p:cNvSpPr/>
          <p:nvPr/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182429520_1646x1646.jpeg"/>
          <p:cNvSpPr>
            <a:spLocks noGrp="1"/>
          </p:cNvSpPr>
          <p:nvPr>
            <p:ph type="pic" idx="21"/>
          </p:nvPr>
        </p:nvSpPr>
        <p:spPr>
          <a:xfrm>
            <a:off x="12306300" y="-114300"/>
            <a:ext cx="13931900" cy="13931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Texto do título"/>
          <p:cNvSpPr txBox="1">
            <a:spLocks noGrp="1"/>
          </p:cNvSpPr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Texto do título</a:t>
            </a:r>
          </a:p>
        </p:txBody>
      </p:sp>
      <p:sp>
        <p:nvSpPr>
          <p:cNvPr id="44" name="Nível um…"/>
          <p:cNvSpPr txBox="1">
            <a:spLocks noGrp="1"/>
          </p:cNvSpPr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5pPr>
          </a:lstStyle>
          <a:p>
            <a:r>
              <a:t>Nível um</a:t>
            </a:r>
          </a:p>
          <a:p>
            <a:pPr lvl="1"/>
            <a:r>
              <a:t>Nível dois</a:t>
            </a:r>
          </a:p>
          <a:p>
            <a:pPr lvl="2"/>
            <a:r>
              <a:t>Nível três</a:t>
            </a:r>
          </a:p>
          <a:p>
            <a:pPr lvl="3"/>
            <a:r>
              <a:t>Nível quatro</a:t>
            </a:r>
          </a:p>
          <a:p>
            <a:pPr lvl="4"/>
            <a:r>
              <a:t>Nível cinco</a:t>
            </a:r>
          </a:p>
        </p:txBody>
      </p:sp>
      <p:sp>
        <p:nvSpPr>
          <p:cNvPr id="45" name="Número do diapositivo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- to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54" name="Número do diapositivo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marc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63" name="Nível u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Nível um</a:t>
            </a:r>
          </a:p>
          <a:p>
            <a:pPr lvl="1"/>
            <a:r>
              <a:t>Nível dois</a:t>
            </a:r>
          </a:p>
          <a:p>
            <a:pPr lvl="2"/>
            <a:r>
              <a:t>Nível três</a:t>
            </a:r>
          </a:p>
          <a:p>
            <a:pPr lvl="3"/>
            <a:r>
              <a:t>Nível quatro</a:t>
            </a:r>
          </a:p>
          <a:p>
            <a:pPr lvl="4"/>
            <a:r>
              <a:t>Nível cinco</a:t>
            </a:r>
          </a:p>
        </p:txBody>
      </p:sp>
      <p:sp>
        <p:nvSpPr>
          <p:cNvPr id="64" name="Número do diapositivo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marcas e fotograf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118295074_2675x2907.jpeg"/>
          <p:cNvSpPr>
            <a:spLocks noGrp="1"/>
          </p:cNvSpPr>
          <p:nvPr>
            <p:ph type="pic" idx="21"/>
          </p:nvPr>
        </p:nvSpPr>
        <p:spPr>
          <a:xfrm>
            <a:off x="-381000" y="-114300"/>
            <a:ext cx="13931900" cy="151364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3" name="Texto do título"/>
          <p:cNvSpPr txBox="1">
            <a:spLocks noGrp="1"/>
          </p:cNvSpPr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74" name="Nível um…"/>
          <p:cNvSpPr txBox="1">
            <a:spLocks noGrp="1"/>
          </p:cNvSpPr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r>
              <a:t>Nível um</a:t>
            </a:r>
          </a:p>
          <a:p>
            <a:pPr lvl="1"/>
            <a:r>
              <a:t>Nível dois</a:t>
            </a:r>
          </a:p>
          <a:p>
            <a:pPr lvl="2"/>
            <a:r>
              <a:t>Nível três</a:t>
            </a:r>
          </a:p>
          <a:p>
            <a:pPr lvl="3"/>
            <a:r>
              <a:t>Nível quatro</a:t>
            </a:r>
          </a:p>
          <a:p>
            <a:pPr lvl="4"/>
            <a:r>
              <a:t>Nível cinco</a:t>
            </a:r>
          </a:p>
        </p:txBody>
      </p:sp>
      <p:sp>
        <p:nvSpPr>
          <p:cNvPr id="75" name="Número do diapositivo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rc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Nível u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Nível um</a:t>
            </a:r>
          </a:p>
          <a:p>
            <a:pPr lvl="1"/>
            <a:r>
              <a:t>Nível dois</a:t>
            </a:r>
          </a:p>
          <a:p>
            <a:pPr lvl="2"/>
            <a:r>
              <a:t>Nível três</a:t>
            </a:r>
          </a:p>
          <a:p>
            <a:pPr lvl="3"/>
            <a:r>
              <a:t>Nível quatro</a:t>
            </a:r>
          </a:p>
          <a:p>
            <a:pPr lvl="4"/>
            <a:r>
              <a:t>Nível cinco</a:t>
            </a:r>
          </a:p>
        </p:txBody>
      </p:sp>
      <p:sp>
        <p:nvSpPr>
          <p:cNvPr id="83" name="Número do diapositivo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grafia 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118295074_2675x2907.jpeg"/>
          <p:cNvSpPr>
            <a:spLocks noGrp="1"/>
          </p:cNvSpPr>
          <p:nvPr>
            <p:ph type="pic" idx="21"/>
          </p:nvPr>
        </p:nvSpPr>
        <p:spPr>
          <a:xfrm>
            <a:off x="1016000" y="-1333500"/>
            <a:ext cx="13970000" cy="1517782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182741592_1098x949.jpeg"/>
          <p:cNvSpPr>
            <a:spLocks noGrp="1"/>
          </p:cNvSpPr>
          <p:nvPr>
            <p:ph type="pic" sz="half" idx="22"/>
          </p:nvPr>
        </p:nvSpPr>
        <p:spPr>
          <a:xfrm>
            <a:off x="15240000" y="-1130300"/>
            <a:ext cx="9296400" cy="80348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182429520_1646x1646.jpeg"/>
          <p:cNvSpPr>
            <a:spLocks noGrp="1"/>
          </p:cNvSpPr>
          <p:nvPr>
            <p:ph type="pic" sz="half" idx="23"/>
          </p:nvPr>
        </p:nvSpPr>
        <p:spPr>
          <a:xfrm>
            <a:off x="15240000" y="5778500"/>
            <a:ext cx="8382000" cy="838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Nível um…"/>
          <p:cNvSpPr txBox="1">
            <a:spLocks noGrp="1"/>
          </p:cNvSpPr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sz="4000" i="1" spc="39"/>
            </a:lvl1pPr>
            <a:lvl2pPr marL="0" indent="0">
              <a:spcBef>
                <a:spcPts val="2000"/>
              </a:spcBef>
              <a:buSzTx/>
              <a:buFontTx/>
              <a:buNone/>
              <a:defRPr sz="4000" i="1" spc="39"/>
            </a:lvl2pPr>
            <a:lvl3pPr marL="0" indent="0">
              <a:spcBef>
                <a:spcPts val="2000"/>
              </a:spcBef>
              <a:buSzTx/>
              <a:buFontTx/>
              <a:buNone/>
              <a:defRPr sz="4000" i="1" spc="39"/>
            </a:lvl3pPr>
            <a:lvl4pPr marL="0" indent="0">
              <a:spcBef>
                <a:spcPts val="2000"/>
              </a:spcBef>
              <a:buSzTx/>
              <a:buFontTx/>
              <a:buNone/>
              <a:defRPr sz="4000" i="1" spc="39"/>
            </a:lvl4pPr>
            <a:lvl5pPr marL="0" indent="0">
              <a:spcBef>
                <a:spcPts val="2000"/>
              </a:spcBef>
              <a:buSzTx/>
              <a:buFontTx/>
              <a:buNone/>
              <a:defRPr sz="4000" i="1" spc="39"/>
            </a:lvl5pPr>
          </a:lstStyle>
          <a:p>
            <a:r>
              <a:t>Nível um</a:t>
            </a:r>
          </a:p>
          <a:p>
            <a:pPr lvl="1"/>
            <a:r>
              <a:t>Nível dois</a:t>
            </a:r>
          </a:p>
          <a:p>
            <a:pPr lvl="2"/>
            <a:r>
              <a:t>Nível três</a:t>
            </a:r>
          </a:p>
          <a:p>
            <a:pPr lvl="3"/>
            <a:r>
              <a:t>Nível quatro</a:t>
            </a:r>
          </a:p>
          <a:p>
            <a:pPr lvl="4"/>
            <a:r>
              <a:t>Nível cinco</a:t>
            </a:r>
          </a:p>
        </p:txBody>
      </p:sp>
      <p:sp>
        <p:nvSpPr>
          <p:cNvPr id="94" name="Número do diapositivo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>
            <a:spLocks noGrp="1"/>
          </p:cNvSpPr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Texto do título</a:t>
            </a:r>
          </a:p>
        </p:txBody>
      </p:sp>
      <p:sp>
        <p:nvSpPr>
          <p:cNvPr id="3" name="Nível um…"/>
          <p:cNvSpPr txBox="1">
            <a:spLocks noGrp="1"/>
          </p:cNvSpPr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Nível um</a:t>
            </a:r>
          </a:p>
          <a:p>
            <a:pPr lvl="1"/>
            <a:r>
              <a:t>Nível dois</a:t>
            </a:r>
          </a:p>
          <a:p>
            <a:pPr lvl="2"/>
            <a:r>
              <a:t>Nível três</a:t>
            </a:r>
          </a:p>
          <a:p>
            <a:pPr lvl="3"/>
            <a:r>
              <a:t>Nível quatro</a:t>
            </a:r>
          </a:p>
          <a:p>
            <a:pPr lvl="4"/>
            <a:r>
              <a:t>Nível cinco</a:t>
            </a:r>
          </a:p>
        </p:txBody>
      </p:sp>
      <p:sp>
        <p:nvSpPr>
          <p:cNvPr id="4" name="Número do diapositivo"/>
          <p:cNvSpPr txBox="1">
            <a:spLocks noGrp="1"/>
          </p:cNvSpPr>
          <p:nvPr>
            <p:ph type="sldNum" sz="quarter" idx="2"/>
          </p:nvPr>
        </p:nvSpPr>
        <p:spPr>
          <a:xfrm>
            <a:off x="22948900" y="12928600"/>
            <a:ext cx="41908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2500" i="0" spc="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3429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0287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17145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057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24003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2743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ti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ti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ti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ti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ti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39" name="Retângulo"/>
          <p:cNvSpPr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40" name="Linha"/>
          <p:cNvSpPr/>
          <p:nvPr/>
        </p:nvSpPr>
        <p:spPr>
          <a:xfrm>
            <a:off x="1016000" y="107188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1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fundamentos de sql</a:t>
            </a:r>
          </a:p>
        </p:txBody>
      </p:sp>
      <p:pic>
        <p:nvPicPr>
          <p:cNvPr id="142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0982688" y="11072755"/>
            <a:ext cx="2819509" cy="16206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13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214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215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.TIPOS DE COMPONENTES"/>
          <p:cNvSpPr txBox="1"/>
          <p:nvPr/>
        </p:nvSpPr>
        <p:spPr>
          <a:xfrm>
            <a:off x="13058421" y="5635175"/>
            <a:ext cx="556052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19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220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221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ENTIDADES"/>
          <p:cNvSpPr txBox="1"/>
          <p:nvPr/>
        </p:nvSpPr>
        <p:spPr>
          <a:xfrm>
            <a:off x="13058421" y="5635175"/>
            <a:ext cx="258863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ENTIDADES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25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.TIPOS DE COMPONENTES - ENTIDADES"/>
          <p:cNvSpPr txBox="1"/>
          <p:nvPr/>
        </p:nvSpPr>
        <p:spPr>
          <a:xfrm>
            <a:off x="992691" y="1089218"/>
            <a:ext cx="8379622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ENTIDADES</a:t>
            </a:r>
          </a:p>
        </p:txBody>
      </p:sp>
      <p:sp>
        <p:nvSpPr>
          <p:cNvPr id="227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228" name="Algo de importância para um utilizador ou organização que necessita de ser representado numa base de dados…"/>
          <p:cNvSpPr txBox="1"/>
          <p:nvPr/>
        </p:nvSpPr>
        <p:spPr>
          <a:xfrm>
            <a:off x="957848" y="3153521"/>
            <a:ext cx="21041433" cy="624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spc="35"/>
            </a:pPr>
            <a:r>
              <a:t>Algo de importância para um utilizador ou organização que necessita de ser representado numa base de dados</a:t>
            </a:r>
          </a:p>
          <a:p>
            <a:pPr>
              <a:defRPr sz="3500" spc="35"/>
            </a:pPr>
            <a:r>
              <a:t>Representa um tema, tópico ou conceito de negócio </a:t>
            </a:r>
          </a:p>
          <a:p>
            <a:pPr>
              <a:defRPr sz="3500" spc="35"/>
            </a:pPr>
            <a:r>
              <a:rPr b="1"/>
              <a:t>Exemplo</a:t>
            </a:r>
            <a:r>
              <a:t>: Jogador, Equipa, Empregado, Livro, venda, Produto</a:t>
            </a:r>
          </a:p>
          <a:p>
            <a:pPr>
              <a:defRPr sz="3500" spc="35"/>
            </a:pPr>
            <a:endParaRPr/>
          </a:p>
          <a:p>
            <a:pPr>
              <a:defRPr sz="3500" spc="35"/>
            </a:pPr>
            <a:r>
              <a:t>Atribuimos às entidades nomes que representam de forma clara e objectiva a sua função</a:t>
            </a:r>
          </a:p>
          <a:p>
            <a:pPr>
              <a:defRPr sz="3500" spc="35"/>
            </a:pPr>
            <a:r>
              <a:rPr b="1"/>
              <a:t>Exemplo</a:t>
            </a:r>
            <a:r>
              <a:t>: Podemos ter um sistema de entidades relacionadas com o desporto, ter uma entidade “Jogador” que tenha todas as características valiosas pera este elemento e que se relacione com a entidade “Equipa” através de uma relacionamento “Assinatura”. Apresentando a relação que o jogador possa ter com a equipa. </a:t>
            </a:r>
          </a:p>
        </p:txBody>
      </p:sp>
      <p:sp>
        <p:nvSpPr>
          <p:cNvPr id="229" name="Jogador"/>
          <p:cNvSpPr/>
          <p:nvPr/>
        </p:nvSpPr>
        <p:spPr>
          <a:xfrm>
            <a:off x="2315031" y="9742584"/>
            <a:ext cx="3080762" cy="1350289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Jogador</a:t>
            </a:r>
          </a:p>
        </p:txBody>
      </p:sp>
      <p:sp>
        <p:nvSpPr>
          <p:cNvPr id="230" name="Equipa"/>
          <p:cNvSpPr/>
          <p:nvPr/>
        </p:nvSpPr>
        <p:spPr>
          <a:xfrm>
            <a:off x="6860725" y="10755023"/>
            <a:ext cx="3080761" cy="1350288"/>
          </a:xfrm>
          <a:prstGeom prst="rect">
            <a:avLst/>
          </a:prstGeom>
          <a:solidFill>
            <a:srgbClr val="E44A7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Equipa</a:t>
            </a:r>
          </a:p>
        </p:txBody>
      </p:sp>
      <p:sp>
        <p:nvSpPr>
          <p:cNvPr id="231" name="Treinador"/>
          <p:cNvSpPr/>
          <p:nvPr/>
        </p:nvSpPr>
        <p:spPr>
          <a:xfrm>
            <a:off x="11715077" y="9742584"/>
            <a:ext cx="3080762" cy="1350289"/>
          </a:xfrm>
          <a:prstGeom prst="rect">
            <a:avLst/>
          </a:prstGeom>
          <a:solidFill>
            <a:srgbClr val="7DE47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Treinador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34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.TIPOS DE COMPONENTES - ENTIDADES"/>
          <p:cNvSpPr txBox="1"/>
          <p:nvPr/>
        </p:nvSpPr>
        <p:spPr>
          <a:xfrm>
            <a:off x="992691" y="1089218"/>
            <a:ext cx="8379622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ENTIDADES</a:t>
            </a:r>
          </a:p>
        </p:txBody>
      </p:sp>
      <p:sp>
        <p:nvSpPr>
          <p:cNvPr id="236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237" name="Algumas boas práticas:…"/>
          <p:cNvSpPr txBox="1"/>
          <p:nvPr/>
        </p:nvSpPr>
        <p:spPr>
          <a:xfrm>
            <a:off x="1013968" y="2864098"/>
            <a:ext cx="21041433" cy="502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spc="35"/>
            </a:pPr>
            <a:r>
              <a:t>Algumas boas práticas: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Devem começar com letra maiúscula;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A palavra deve ser no singular;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Não devem conter espaços ou caracteres especiais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Dentro de uma tabela, o nome das colunas inerentes à mesma devem ser únicas;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Os nomes das entidades (tabelas) devem ser únicas</a:t>
            </a:r>
          </a:p>
        </p:txBody>
      </p:sp>
      <p:sp>
        <p:nvSpPr>
          <p:cNvPr id="238" name="Jogador"/>
          <p:cNvSpPr/>
          <p:nvPr/>
        </p:nvSpPr>
        <p:spPr>
          <a:xfrm>
            <a:off x="2315031" y="9742584"/>
            <a:ext cx="3080762" cy="1350289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Jogador</a:t>
            </a:r>
          </a:p>
        </p:txBody>
      </p:sp>
      <p:sp>
        <p:nvSpPr>
          <p:cNvPr id="239" name="Equipa"/>
          <p:cNvSpPr/>
          <p:nvPr/>
        </p:nvSpPr>
        <p:spPr>
          <a:xfrm>
            <a:off x="6860725" y="10755023"/>
            <a:ext cx="3080761" cy="1350289"/>
          </a:xfrm>
          <a:prstGeom prst="rect">
            <a:avLst/>
          </a:prstGeom>
          <a:solidFill>
            <a:srgbClr val="E44A7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Equipa</a:t>
            </a:r>
          </a:p>
        </p:txBody>
      </p:sp>
      <p:sp>
        <p:nvSpPr>
          <p:cNvPr id="240" name="Treinador"/>
          <p:cNvSpPr/>
          <p:nvPr/>
        </p:nvSpPr>
        <p:spPr>
          <a:xfrm>
            <a:off x="11715077" y="9742584"/>
            <a:ext cx="3080762" cy="1350289"/>
          </a:xfrm>
          <a:prstGeom prst="rect">
            <a:avLst/>
          </a:prstGeom>
          <a:solidFill>
            <a:srgbClr val="7DE47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Treinador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43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.TIPOS DE COMPONENTES - INSTÂNCIA DE ENTIDADE"/>
          <p:cNvSpPr txBox="1"/>
          <p:nvPr/>
        </p:nvSpPr>
        <p:spPr>
          <a:xfrm>
            <a:off x="992691" y="1089218"/>
            <a:ext cx="1128249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INSTÂNCIA DE ENTIDADE</a:t>
            </a:r>
          </a:p>
        </p:txBody>
      </p:sp>
      <p:sp>
        <p:nvSpPr>
          <p:cNvPr id="245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246" name="Uma entidade em si é uma descrição de estrutura e formato das ocorrências da entidade, por exemplo uma receita.…"/>
          <p:cNvSpPr txBox="1"/>
          <p:nvPr/>
        </p:nvSpPr>
        <p:spPr>
          <a:xfrm>
            <a:off x="1013968" y="2851588"/>
            <a:ext cx="2104143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spc="35"/>
            </a:pPr>
            <a:r>
              <a:t>Uma entidade em si é uma descrição de estrutura e formato das ocorrências da entidade, por exemplo uma receita.</a:t>
            </a:r>
          </a:p>
          <a:p>
            <a:pPr>
              <a:defRPr sz="3500" spc="35"/>
            </a:pPr>
            <a:r>
              <a:t>Uma instância de entidade é uma ocorrência especifica de uma entidade</a:t>
            </a:r>
          </a:p>
        </p:txBody>
      </p:sp>
      <p:sp>
        <p:nvSpPr>
          <p:cNvPr id="247" name="Carro —————…"/>
          <p:cNvSpPr/>
          <p:nvPr/>
        </p:nvSpPr>
        <p:spPr>
          <a:xfrm>
            <a:off x="4615938" y="6332872"/>
            <a:ext cx="3080761" cy="3533576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Carro</a:t>
            </a:r>
            <a:br/>
            <a:r>
              <a:t>—————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Fabricante</a:t>
            </a:r>
            <a:br/>
            <a:r>
              <a:t>Modelo</a:t>
            </a:r>
            <a:br/>
            <a:r>
              <a:t>Cor</a:t>
            </a:r>
            <a:br/>
            <a:r>
              <a:t>Matricula</a:t>
            </a:r>
          </a:p>
        </p:txBody>
      </p:sp>
      <p:sp>
        <p:nvSpPr>
          <p:cNvPr id="248" name="Ford…"/>
          <p:cNvSpPr/>
          <p:nvPr/>
        </p:nvSpPr>
        <p:spPr>
          <a:xfrm>
            <a:off x="10828944" y="5477557"/>
            <a:ext cx="3080761" cy="2472683"/>
          </a:xfrm>
          <a:prstGeom prst="rect">
            <a:avLst/>
          </a:prstGeom>
          <a:solidFill>
            <a:srgbClr val="E44A7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Ford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Fiesta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Azul 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AX-55-44</a:t>
            </a:r>
          </a:p>
        </p:txBody>
      </p:sp>
      <p:sp>
        <p:nvSpPr>
          <p:cNvPr id="249" name="Citroên…"/>
          <p:cNvSpPr/>
          <p:nvPr/>
        </p:nvSpPr>
        <p:spPr>
          <a:xfrm>
            <a:off x="10828944" y="8479891"/>
            <a:ext cx="3080761" cy="2472682"/>
          </a:xfrm>
          <a:prstGeom prst="rect">
            <a:avLst/>
          </a:prstGeom>
          <a:solidFill>
            <a:srgbClr val="7DE47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Citroên 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C3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Vermelho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ML-11-00</a:t>
            </a:r>
          </a:p>
        </p:txBody>
      </p:sp>
      <p:sp>
        <p:nvSpPr>
          <p:cNvPr id="250" name="Linha"/>
          <p:cNvSpPr/>
          <p:nvPr/>
        </p:nvSpPr>
        <p:spPr>
          <a:xfrm flipV="1">
            <a:off x="7993400" y="6838105"/>
            <a:ext cx="2544971" cy="1218723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51" name="Linha"/>
          <p:cNvSpPr/>
          <p:nvPr/>
        </p:nvSpPr>
        <p:spPr>
          <a:xfrm>
            <a:off x="7993400" y="8309365"/>
            <a:ext cx="2544311" cy="900290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54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255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256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ATRIBUTOS"/>
          <p:cNvSpPr txBox="1"/>
          <p:nvPr/>
        </p:nvSpPr>
        <p:spPr>
          <a:xfrm>
            <a:off x="13058421" y="5635175"/>
            <a:ext cx="254002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ATRIBUTOS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60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.TIPOS DE COMPONENTES - ATRIBUTOS"/>
          <p:cNvSpPr txBox="1"/>
          <p:nvPr/>
        </p:nvSpPr>
        <p:spPr>
          <a:xfrm>
            <a:off x="992691" y="1089218"/>
            <a:ext cx="833100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ATRIBUTOS</a:t>
            </a:r>
          </a:p>
        </p:txBody>
      </p:sp>
      <p:sp>
        <p:nvSpPr>
          <p:cNvPr id="262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263" name="O QUE SÃO?…"/>
          <p:cNvSpPr txBox="1"/>
          <p:nvPr/>
        </p:nvSpPr>
        <p:spPr>
          <a:xfrm>
            <a:off x="1098148" y="2644585"/>
            <a:ext cx="21041433" cy="589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O QUE SÃO? </a:t>
            </a:r>
          </a:p>
          <a:p>
            <a:pPr>
              <a:defRPr sz="3500" spc="35"/>
            </a:pPr>
            <a:r>
              <a:t>Os atributos descrevem características de uma entidade, por exemplo, fabricante, modelo, cor e matricula. </a:t>
            </a:r>
          </a:p>
          <a:p>
            <a:pPr>
              <a:defRPr sz="3500" spc="35"/>
            </a:pPr>
            <a:r>
              <a:t>Os atributos tem sempre um tipos de dados, nome e valor especifico. </a:t>
            </a:r>
          </a:p>
          <a:p>
            <a:pPr>
              <a:defRPr sz="3500" spc="35"/>
            </a:pPr>
            <a:endParaRPr/>
          </a:p>
          <a:p>
            <a:pPr>
              <a:defRPr sz="3500" b="1" spc="35"/>
            </a:pPr>
            <a:r>
              <a:t>COMO SÃO REPRESENTADOS?</a:t>
            </a:r>
          </a:p>
          <a:p>
            <a:pPr>
              <a:defRPr sz="3500" spc="35"/>
            </a:pPr>
            <a:r>
              <a:t>Os atributos podem ser representados por um elipse e possuem um nome relacionado com a entidade que representa</a:t>
            </a:r>
          </a:p>
          <a:p>
            <a:pPr>
              <a:defRPr sz="3500" spc="35"/>
            </a:pPr>
            <a:r>
              <a:t>Opcionalmente podemos representar o atributo sem estar representado por um elipse. </a:t>
            </a:r>
          </a:p>
        </p:txBody>
      </p:sp>
      <p:sp>
        <p:nvSpPr>
          <p:cNvPr id="264" name="Entidade"/>
          <p:cNvSpPr/>
          <p:nvPr/>
        </p:nvSpPr>
        <p:spPr>
          <a:xfrm>
            <a:off x="4335340" y="9153327"/>
            <a:ext cx="3080761" cy="1350289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Entidade</a:t>
            </a:r>
          </a:p>
        </p:txBody>
      </p:sp>
      <p:sp>
        <p:nvSpPr>
          <p:cNvPr id="265" name="Entidade"/>
          <p:cNvSpPr/>
          <p:nvPr/>
        </p:nvSpPr>
        <p:spPr>
          <a:xfrm>
            <a:off x="4335340" y="11426174"/>
            <a:ext cx="3080761" cy="1350289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Entidade</a:t>
            </a:r>
          </a:p>
        </p:txBody>
      </p:sp>
      <p:sp>
        <p:nvSpPr>
          <p:cNvPr id="266" name="Atributo"/>
          <p:cNvSpPr/>
          <p:nvPr/>
        </p:nvSpPr>
        <p:spPr>
          <a:xfrm>
            <a:off x="10682235" y="9133454"/>
            <a:ext cx="4310282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Atributo</a:t>
            </a:r>
          </a:p>
        </p:txBody>
      </p:sp>
      <p:sp>
        <p:nvSpPr>
          <p:cNvPr id="267" name="Linha"/>
          <p:cNvSpPr/>
          <p:nvPr/>
        </p:nvSpPr>
        <p:spPr>
          <a:xfrm>
            <a:off x="8002267" y="9828471"/>
            <a:ext cx="2093802" cy="1"/>
          </a:xfrm>
          <a:prstGeom prst="line">
            <a:avLst/>
          </a:prstGeom>
          <a:ln w="76200">
            <a:solidFill>
              <a:srgbClr val="70B76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68" name="Atributo"/>
          <p:cNvSpPr txBox="1"/>
          <p:nvPr/>
        </p:nvSpPr>
        <p:spPr>
          <a:xfrm>
            <a:off x="11890874" y="11707618"/>
            <a:ext cx="1893005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Atributo</a:t>
            </a:r>
          </a:p>
        </p:txBody>
      </p:sp>
      <p:sp>
        <p:nvSpPr>
          <p:cNvPr id="269" name="Linha"/>
          <p:cNvSpPr/>
          <p:nvPr/>
        </p:nvSpPr>
        <p:spPr>
          <a:xfrm>
            <a:off x="8002267" y="12101318"/>
            <a:ext cx="2093802" cy="1"/>
          </a:xfrm>
          <a:prstGeom prst="line">
            <a:avLst/>
          </a:prstGeom>
          <a:ln w="76200">
            <a:solidFill>
              <a:srgbClr val="70B76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72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.TIPOS DE COMPONENTES - TIPOS DE ATRIBUTOS"/>
          <p:cNvSpPr txBox="1"/>
          <p:nvPr/>
        </p:nvSpPr>
        <p:spPr>
          <a:xfrm>
            <a:off x="992691" y="1089218"/>
            <a:ext cx="1037516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TIPOS DE ATRIBUTOS</a:t>
            </a:r>
          </a:p>
        </p:txBody>
      </p:sp>
      <p:sp>
        <p:nvSpPr>
          <p:cNvPr id="274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275" name="TIPOS DE ATRIBUTOS?…"/>
          <p:cNvSpPr txBox="1"/>
          <p:nvPr/>
        </p:nvSpPr>
        <p:spPr>
          <a:xfrm>
            <a:off x="985908" y="2644585"/>
            <a:ext cx="21041433" cy="416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TIPOS DE ATRIBUTOS? </a:t>
            </a:r>
          </a:p>
          <a:p>
            <a:pPr>
              <a:defRPr sz="3500" spc="35"/>
            </a:pPr>
            <a:r>
              <a:t>Os atributos podem ser de vários tipos, tais como: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Simples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Composto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Multiplo</a:t>
            </a:r>
          </a:p>
        </p:txBody>
      </p:sp>
      <p:sp>
        <p:nvSpPr>
          <p:cNvPr id="276" name="Entidade"/>
          <p:cNvSpPr/>
          <p:nvPr/>
        </p:nvSpPr>
        <p:spPr>
          <a:xfrm>
            <a:off x="6383708" y="7674226"/>
            <a:ext cx="3080761" cy="1350288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Entidade</a:t>
            </a:r>
          </a:p>
        </p:txBody>
      </p:sp>
      <p:sp>
        <p:nvSpPr>
          <p:cNvPr id="277" name="Entidade"/>
          <p:cNvSpPr/>
          <p:nvPr/>
        </p:nvSpPr>
        <p:spPr>
          <a:xfrm>
            <a:off x="6383708" y="9947072"/>
            <a:ext cx="3080761" cy="1350289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Entidade</a:t>
            </a:r>
          </a:p>
        </p:txBody>
      </p:sp>
      <p:sp>
        <p:nvSpPr>
          <p:cNvPr id="278" name="Atributo"/>
          <p:cNvSpPr/>
          <p:nvPr/>
        </p:nvSpPr>
        <p:spPr>
          <a:xfrm>
            <a:off x="12730603" y="7654352"/>
            <a:ext cx="4310282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Atributo</a:t>
            </a:r>
          </a:p>
        </p:txBody>
      </p:sp>
      <p:sp>
        <p:nvSpPr>
          <p:cNvPr id="279" name="Atributo"/>
          <p:cNvSpPr txBox="1"/>
          <p:nvPr/>
        </p:nvSpPr>
        <p:spPr>
          <a:xfrm>
            <a:off x="13939242" y="10228516"/>
            <a:ext cx="1893005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Atributo</a:t>
            </a:r>
          </a:p>
        </p:txBody>
      </p:sp>
      <p:sp>
        <p:nvSpPr>
          <p:cNvPr id="280" name="Linha"/>
          <p:cNvSpPr/>
          <p:nvPr/>
        </p:nvSpPr>
        <p:spPr>
          <a:xfrm>
            <a:off x="9863420" y="8349370"/>
            <a:ext cx="2468233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81" name="Linha"/>
          <p:cNvSpPr/>
          <p:nvPr/>
        </p:nvSpPr>
        <p:spPr>
          <a:xfrm>
            <a:off x="9900575" y="10622216"/>
            <a:ext cx="2468233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84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.TIPOS DE COMPONENTES - TIPOS DE ATRIBUTOS"/>
          <p:cNvSpPr txBox="1"/>
          <p:nvPr/>
        </p:nvSpPr>
        <p:spPr>
          <a:xfrm>
            <a:off x="992691" y="1089218"/>
            <a:ext cx="1037516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TIPOS DE ATRIBUTOS</a:t>
            </a:r>
          </a:p>
        </p:txBody>
      </p:sp>
      <p:sp>
        <p:nvSpPr>
          <p:cNvPr id="286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287" name="Atributos Simples…"/>
          <p:cNvSpPr txBox="1"/>
          <p:nvPr/>
        </p:nvSpPr>
        <p:spPr>
          <a:xfrm>
            <a:off x="1013968" y="2644585"/>
            <a:ext cx="21041433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Atributos Simples</a:t>
            </a:r>
          </a:p>
          <a:p>
            <a:pPr>
              <a:defRPr sz="3500" spc="35"/>
            </a:pPr>
            <a:r>
              <a:t>Não possuem características especiais.</a:t>
            </a:r>
          </a:p>
          <a:p>
            <a:pPr>
              <a:defRPr sz="3500" spc="35"/>
            </a:pPr>
            <a:endParaRPr/>
          </a:p>
          <a:p>
            <a:pPr>
              <a:defRPr sz="3500" spc="35"/>
            </a:pPr>
            <a:r>
              <a:t>Exemplo: Nome da empresa, Adidas, Nike</a:t>
            </a:r>
          </a:p>
        </p:txBody>
      </p:sp>
      <p:sp>
        <p:nvSpPr>
          <p:cNvPr id="288" name="Empresa"/>
          <p:cNvSpPr/>
          <p:nvPr/>
        </p:nvSpPr>
        <p:spPr>
          <a:xfrm>
            <a:off x="5806103" y="7553917"/>
            <a:ext cx="3080761" cy="1350288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Empresa</a:t>
            </a:r>
          </a:p>
        </p:txBody>
      </p:sp>
      <p:sp>
        <p:nvSpPr>
          <p:cNvPr id="289" name="Nome"/>
          <p:cNvSpPr/>
          <p:nvPr/>
        </p:nvSpPr>
        <p:spPr>
          <a:xfrm>
            <a:off x="12152998" y="7534043"/>
            <a:ext cx="4310282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Nome</a:t>
            </a:r>
          </a:p>
        </p:txBody>
      </p:sp>
      <p:sp>
        <p:nvSpPr>
          <p:cNvPr id="290" name="Linha"/>
          <p:cNvSpPr/>
          <p:nvPr/>
        </p:nvSpPr>
        <p:spPr>
          <a:xfrm>
            <a:off x="9285815" y="8229061"/>
            <a:ext cx="2468233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93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.TIPOS DE COMPONENTES - TIPOS DE ATRIBUTOS"/>
          <p:cNvSpPr txBox="1"/>
          <p:nvPr/>
        </p:nvSpPr>
        <p:spPr>
          <a:xfrm>
            <a:off x="992691" y="1089218"/>
            <a:ext cx="1037516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TIPOS DE ATRIBUTOS</a:t>
            </a:r>
          </a:p>
        </p:txBody>
      </p:sp>
      <p:sp>
        <p:nvSpPr>
          <p:cNvPr id="295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296" name="Atributos Compostos…"/>
          <p:cNvSpPr txBox="1"/>
          <p:nvPr/>
        </p:nvSpPr>
        <p:spPr>
          <a:xfrm>
            <a:off x="1013968" y="2644585"/>
            <a:ext cx="21041433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Atributos Compostos</a:t>
            </a:r>
          </a:p>
          <a:p>
            <a:pPr>
              <a:defRPr sz="3500" spc="35"/>
            </a:pPr>
            <a:r>
              <a:t>Formado por itens menores, podendo ser dividido</a:t>
            </a:r>
          </a:p>
          <a:p>
            <a:pPr>
              <a:defRPr sz="3500" spc="35"/>
            </a:pPr>
            <a:endParaRPr/>
          </a:p>
          <a:p>
            <a:pPr>
              <a:defRPr sz="3500" spc="35"/>
            </a:pPr>
            <a:r>
              <a:t>Exemplo: Endereço da empresa, Rua Maestro, 345, Lisboa</a:t>
            </a:r>
          </a:p>
        </p:txBody>
      </p:sp>
      <p:sp>
        <p:nvSpPr>
          <p:cNvPr id="297" name="Empresa"/>
          <p:cNvSpPr/>
          <p:nvPr/>
        </p:nvSpPr>
        <p:spPr>
          <a:xfrm>
            <a:off x="3168478" y="8339592"/>
            <a:ext cx="3080761" cy="1350289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Empresa</a:t>
            </a:r>
          </a:p>
        </p:txBody>
      </p:sp>
      <p:sp>
        <p:nvSpPr>
          <p:cNvPr id="298" name="Endereço"/>
          <p:cNvSpPr/>
          <p:nvPr/>
        </p:nvSpPr>
        <p:spPr>
          <a:xfrm>
            <a:off x="9515373" y="8319718"/>
            <a:ext cx="4310282" cy="1390036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Endereço</a:t>
            </a:r>
          </a:p>
        </p:txBody>
      </p:sp>
      <p:sp>
        <p:nvSpPr>
          <p:cNvPr id="299" name="Linha"/>
          <p:cNvSpPr/>
          <p:nvPr/>
        </p:nvSpPr>
        <p:spPr>
          <a:xfrm>
            <a:off x="6648190" y="9014736"/>
            <a:ext cx="2468233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00" name="Rua/Av"/>
          <p:cNvSpPr/>
          <p:nvPr/>
        </p:nvSpPr>
        <p:spPr>
          <a:xfrm>
            <a:off x="15969136" y="6523889"/>
            <a:ext cx="4310282" cy="1390036"/>
          </a:xfrm>
          <a:prstGeom prst="ellipse">
            <a:avLst/>
          </a:prstGeom>
          <a:solidFill>
            <a:schemeClr val="accent4">
              <a:lumOff val="-98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Rua/Av</a:t>
            </a:r>
          </a:p>
        </p:txBody>
      </p:sp>
      <p:sp>
        <p:nvSpPr>
          <p:cNvPr id="301" name="Porta"/>
          <p:cNvSpPr/>
          <p:nvPr/>
        </p:nvSpPr>
        <p:spPr>
          <a:xfrm>
            <a:off x="15969136" y="8319719"/>
            <a:ext cx="4310282" cy="1390035"/>
          </a:xfrm>
          <a:prstGeom prst="ellipse">
            <a:avLst/>
          </a:prstGeom>
          <a:solidFill>
            <a:schemeClr val="accent4">
              <a:lumOff val="-98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Porta</a:t>
            </a:r>
          </a:p>
        </p:txBody>
      </p:sp>
      <p:sp>
        <p:nvSpPr>
          <p:cNvPr id="302" name="Cidade"/>
          <p:cNvSpPr/>
          <p:nvPr/>
        </p:nvSpPr>
        <p:spPr>
          <a:xfrm>
            <a:off x="15969135" y="10115548"/>
            <a:ext cx="4310282" cy="1390036"/>
          </a:xfrm>
          <a:prstGeom prst="ellipse">
            <a:avLst/>
          </a:prstGeom>
          <a:solidFill>
            <a:schemeClr val="accent4">
              <a:lumOff val="-98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Cidade</a:t>
            </a:r>
          </a:p>
        </p:txBody>
      </p:sp>
      <p:sp>
        <p:nvSpPr>
          <p:cNvPr id="303" name="Linha"/>
          <p:cNvSpPr/>
          <p:nvPr/>
        </p:nvSpPr>
        <p:spPr>
          <a:xfrm>
            <a:off x="14224606" y="9014736"/>
            <a:ext cx="1345579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04" name="Linha"/>
          <p:cNvSpPr/>
          <p:nvPr/>
        </p:nvSpPr>
        <p:spPr>
          <a:xfrm flipV="1">
            <a:off x="14224606" y="7406494"/>
            <a:ext cx="1345579" cy="654209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05" name="Linha"/>
          <p:cNvSpPr/>
          <p:nvPr/>
        </p:nvSpPr>
        <p:spPr>
          <a:xfrm>
            <a:off x="14224606" y="9968771"/>
            <a:ext cx="1318834" cy="653608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45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46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147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403586" y="12026790"/>
            <a:ext cx="2819509" cy="1620647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.MODELO ENTIDADE-RELACIONAMENTO…"/>
          <p:cNvSpPr txBox="1"/>
          <p:nvPr/>
        </p:nvSpPr>
        <p:spPr>
          <a:xfrm>
            <a:off x="13102192" y="4104394"/>
            <a:ext cx="8646044" cy="416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500" spc="35"/>
            </a:pPr>
            <a:r>
              <a:t>.MODELO ENTIDADE-RELACIONAMENTO</a:t>
            </a:r>
          </a:p>
          <a:p>
            <a:pPr>
              <a:defRPr sz="3500" spc="35"/>
            </a:pPr>
            <a:r>
              <a:t>.COMPONENTES DO MODELO E-R</a:t>
            </a:r>
          </a:p>
          <a:p>
            <a:pPr>
              <a:defRPr sz="3500" spc="35"/>
            </a:pPr>
            <a:r>
              <a:t>.ASSOCIAÇÕES/RELACIONAMENTOS</a:t>
            </a:r>
          </a:p>
          <a:p>
            <a:pPr>
              <a:defRPr sz="3500" spc="35"/>
            </a:pPr>
            <a:r>
              <a:t>.TIPOS DE COMPONENTES</a:t>
            </a:r>
          </a:p>
          <a:p>
            <a:pPr>
              <a:defRPr sz="3500" spc="35"/>
            </a:pPr>
            <a:r>
              <a:t>.ENTIDADES FRACAS 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08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.TIPOS DE COMPONENTES - TIPOS DE ATRIBUTOS"/>
          <p:cNvSpPr txBox="1"/>
          <p:nvPr/>
        </p:nvSpPr>
        <p:spPr>
          <a:xfrm>
            <a:off x="992691" y="1089218"/>
            <a:ext cx="1037516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TIPOS DE ATRIBUTOS</a:t>
            </a:r>
          </a:p>
        </p:txBody>
      </p:sp>
      <p:sp>
        <p:nvSpPr>
          <p:cNvPr id="310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311" name="Atributos Múltiplos…"/>
          <p:cNvSpPr txBox="1"/>
          <p:nvPr/>
        </p:nvSpPr>
        <p:spPr>
          <a:xfrm>
            <a:off x="1013968" y="2644585"/>
            <a:ext cx="21041433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Atributos Múltiplos</a:t>
            </a:r>
          </a:p>
          <a:p>
            <a:pPr>
              <a:defRPr sz="3500" spc="35"/>
            </a:pPr>
            <a:r>
              <a:t>Pode conter mais do que um valor para o mesmo registo (informação)</a:t>
            </a:r>
          </a:p>
          <a:p>
            <a:pPr>
              <a:defRPr sz="3500" spc="35"/>
            </a:pPr>
            <a:endParaRPr/>
          </a:p>
          <a:p>
            <a:pPr>
              <a:defRPr sz="3500" spc="35"/>
            </a:pPr>
            <a:r>
              <a:t>Exemplo: Telefone da empresa, 919345678, 212345678</a:t>
            </a:r>
          </a:p>
        </p:txBody>
      </p:sp>
      <p:sp>
        <p:nvSpPr>
          <p:cNvPr id="312" name="Empresa"/>
          <p:cNvSpPr/>
          <p:nvPr/>
        </p:nvSpPr>
        <p:spPr>
          <a:xfrm>
            <a:off x="3168478" y="8339592"/>
            <a:ext cx="3080761" cy="1350289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Empresa</a:t>
            </a:r>
          </a:p>
        </p:txBody>
      </p:sp>
      <p:sp>
        <p:nvSpPr>
          <p:cNvPr id="313" name="*Contacto"/>
          <p:cNvSpPr/>
          <p:nvPr/>
        </p:nvSpPr>
        <p:spPr>
          <a:xfrm>
            <a:off x="9515373" y="8319718"/>
            <a:ext cx="4310282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*Contacto</a:t>
            </a:r>
          </a:p>
        </p:txBody>
      </p:sp>
      <p:sp>
        <p:nvSpPr>
          <p:cNvPr id="314" name="Linha"/>
          <p:cNvSpPr/>
          <p:nvPr/>
        </p:nvSpPr>
        <p:spPr>
          <a:xfrm>
            <a:off x="6648190" y="9014736"/>
            <a:ext cx="2468233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17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.TIPOS DE COMPONENTES - Atributo Identificadores"/>
          <p:cNvSpPr txBox="1"/>
          <p:nvPr/>
        </p:nvSpPr>
        <p:spPr>
          <a:xfrm>
            <a:off x="992691" y="1089218"/>
            <a:ext cx="1019304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Atributo Identificadores</a:t>
            </a:r>
          </a:p>
        </p:txBody>
      </p:sp>
      <p:sp>
        <p:nvSpPr>
          <p:cNvPr id="319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320" name="Atributo Identificadores…"/>
          <p:cNvSpPr txBox="1"/>
          <p:nvPr/>
        </p:nvSpPr>
        <p:spPr>
          <a:xfrm>
            <a:off x="957848" y="2616200"/>
            <a:ext cx="21041433" cy="848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Atributo Identificadores </a:t>
            </a:r>
          </a:p>
          <a:p>
            <a:pPr>
              <a:defRPr sz="3500" spc="35"/>
            </a:pPr>
            <a:r>
              <a:t>As chaves podem ser únicas ou não únicas: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b="1" spc="35"/>
            </a:pPr>
            <a:r>
              <a:t>Unicas</a:t>
            </a:r>
          </a:p>
          <a:p>
            <a:pPr>
              <a:defRPr sz="3500" spc="35"/>
            </a:pPr>
            <a:r>
              <a:t>Uma chave identifica univocamente um registo, ou seja único. (</a:t>
            </a:r>
            <a:r>
              <a:rPr b="1"/>
              <a:t>Exemplo</a:t>
            </a:r>
            <a:r>
              <a:t>: PK)</a:t>
            </a:r>
          </a:p>
          <a:p>
            <a:pPr>
              <a:defRPr sz="3500" spc="35"/>
            </a:pPr>
            <a:r>
              <a:t>Este terá que ser representado por uma linha abaixo (sublinhado)</a:t>
            </a:r>
          </a:p>
          <a:p>
            <a:pPr>
              <a:defRPr sz="3500" spc="35"/>
            </a:pPr>
            <a:r>
              <a:t>Estas chaves podem ser compostas, consistindo de dois ou mais atributos combinados.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endParaRPr/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endParaRPr/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endParaRPr/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rPr b="1"/>
              <a:t>Não-Unicas</a:t>
            </a:r>
            <a:r>
              <a:t>: Utilizadas para se relacionar. (</a:t>
            </a:r>
            <a:r>
              <a:rPr b="1"/>
              <a:t>Exemplo</a:t>
            </a:r>
            <a:r>
              <a:t>: FK)</a:t>
            </a:r>
          </a:p>
        </p:txBody>
      </p:sp>
      <p:sp>
        <p:nvSpPr>
          <p:cNvPr id="321" name="Empresa"/>
          <p:cNvSpPr/>
          <p:nvPr/>
        </p:nvSpPr>
        <p:spPr>
          <a:xfrm>
            <a:off x="4880128" y="8255412"/>
            <a:ext cx="3080762" cy="1350289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Empresa</a:t>
            </a:r>
          </a:p>
        </p:txBody>
      </p:sp>
      <p:sp>
        <p:nvSpPr>
          <p:cNvPr id="322" name="Id"/>
          <p:cNvSpPr/>
          <p:nvPr/>
        </p:nvSpPr>
        <p:spPr>
          <a:xfrm>
            <a:off x="11383731" y="8235539"/>
            <a:ext cx="4310282" cy="1390036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u="sng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Id</a:t>
            </a:r>
          </a:p>
        </p:txBody>
      </p:sp>
      <p:sp>
        <p:nvSpPr>
          <p:cNvPr id="323" name="Linha"/>
          <p:cNvSpPr/>
          <p:nvPr/>
        </p:nvSpPr>
        <p:spPr>
          <a:xfrm>
            <a:off x="8359840" y="8930557"/>
            <a:ext cx="2468233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26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.TIPOS DE COMPONENTES - Exemplo de Representação de Entidades e Atributos"/>
          <p:cNvSpPr txBox="1"/>
          <p:nvPr/>
        </p:nvSpPr>
        <p:spPr>
          <a:xfrm>
            <a:off x="992691" y="1089218"/>
            <a:ext cx="1506235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Exemplo de Representação de Entidades e Atributos</a:t>
            </a:r>
          </a:p>
        </p:txBody>
      </p:sp>
      <p:sp>
        <p:nvSpPr>
          <p:cNvPr id="328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329" name="Produto"/>
          <p:cNvSpPr/>
          <p:nvPr/>
        </p:nvSpPr>
        <p:spPr>
          <a:xfrm>
            <a:off x="10127318" y="6968531"/>
            <a:ext cx="3080761" cy="1350289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Produto</a:t>
            </a:r>
          </a:p>
        </p:txBody>
      </p:sp>
      <p:sp>
        <p:nvSpPr>
          <p:cNvPr id="330" name="Id"/>
          <p:cNvSpPr/>
          <p:nvPr/>
        </p:nvSpPr>
        <p:spPr>
          <a:xfrm>
            <a:off x="5266686" y="3970444"/>
            <a:ext cx="4310282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u="sng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Id</a:t>
            </a:r>
          </a:p>
        </p:txBody>
      </p:sp>
      <p:sp>
        <p:nvSpPr>
          <p:cNvPr id="331" name="Linha"/>
          <p:cNvSpPr/>
          <p:nvPr/>
        </p:nvSpPr>
        <p:spPr>
          <a:xfrm>
            <a:off x="9296803" y="5507256"/>
            <a:ext cx="1559998" cy="1040535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32" name="Nome"/>
          <p:cNvSpPr/>
          <p:nvPr/>
        </p:nvSpPr>
        <p:spPr>
          <a:xfrm>
            <a:off x="13235680" y="3970444"/>
            <a:ext cx="4310282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Nome</a:t>
            </a:r>
          </a:p>
        </p:txBody>
      </p:sp>
      <p:sp>
        <p:nvSpPr>
          <p:cNvPr id="333" name="Quantidade"/>
          <p:cNvSpPr/>
          <p:nvPr/>
        </p:nvSpPr>
        <p:spPr>
          <a:xfrm>
            <a:off x="15115689" y="6162982"/>
            <a:ext cx="4310282" cy="1390036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Quantidade</a:t>
            </a:r>
          </a:p>
        </p:txBody>
      </p:sp>
      <p:sp>
        <p:nvSpPr>
          <p:cNvPr id="334" name="Preço"/>
          <p:cNvSpPr/>
          <p:nvPr/>
        </p:nvSpPr>
        <p:spPr>
          <a:xfrm>
            <a:off x="3414737" y="6387461"/>
            <a:ext cx="4310282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Preço</a:t>
            </a:r>
          </a:p>
        </p:txBody>
      </p:sp>
      <p:sp>
        <p:nvSpPr>
          <p:cNvPr id="335" name="Linha"/>
          <p:cNvSpPr/>
          <p:nvPr/>
        </p:nvSpPr>
        <p:spPr>
          <a:xfrm flipH="1">
            <a:off x="12447696" y="5507256"/>
            <a:ext cx="1380478" cy="1040535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36" name="Linha"/>
          <p:cNvSpPr/>
          <p:nvPr/>
        </p:nvSpPr>
        <p:spPr>
          <a:xfrm>
            <a:off x="8146169" y="6994945"/>
            <a:ext cx="1559998" cy="396099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37" name="Linha"/>
          <p:cNvSpPr/>
          <p:nvPr/>
        </p:nvSpPr>
        <p:spPr>
          <a:xfrm flipV="1">
            <a:off x="13629230" y="7112289"/>
            <a:ext cx="1065308" cy="448989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graphicFrame>
        <p:nvGraphicFramePr>
          <p:cNvPr id="338" name="Tabela"/>
          <p:cNvGraphicFramePr/>
          <p:nvPr/>
        </p:nvGraphicFramePr>
        <p:xfrm>
          <a:off x="15186218" y="8741224"/>
          <a:ext cx="7145368" cy="4201850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35726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726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40370">
                <a:tc gridSpan="2"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FFFFFF"/>
                          </a:solidFill>
                        </a:rPr>
                        <a:t>Produto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2">
                        <a:satOff val="17042"/>
                        <a:lumOff val="11017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0370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5C5C5C"/>
                          </a:solidFill>
                        </a:rPr>
                        <a:t>PK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200" u="sng">
                          <a:solidFill>
                            <a:srgbClr val="5C5C5C"/>
                          </a:solidFill>
                          <a:sym typeface="Iowan Old Style Roman"/>
                        </a:rPr>
                        <a:t>Id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0370">
                <a:tc rowSpan="3">
                  <a:txBody>
                    <a:bodyPr/>
                    <a:lstStyle/>
                    <a:p>
                      <a:pPr algn="ctr">
                        <a:defRPr sz="4200"/>
                      </a:pPr>
                      <a:endParaRPr/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5C5C5C"/>
                          </a:solidFill>
                          <a:sym typeface="Iowan Old Style Roman"/>
                        </a:rPr>
                        <a:t>Nome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0370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5C5C5C"/>
                          </a:solidFill>
                          <a:sym typeface="Iowan Old Style Roman"/>
                        </a:rPr>
                        <a:t>Preço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370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200">
                          <a:solidFill>
                            <a:srgbClr val="5C5C5C"/>
                          </a:solidFill>
                          <a:sym typeface="Iowan Old Style Roman"/>
                        </a:rPr>
                        <a:t>Quantidades 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41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342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343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RELACIONAMENTOS"/>
          <p:cNvSpPr txBox="1"/>
          <p:nvPr/>
        </p:nvSpPr>
        <p:spPr>
          <a:xfrm>
            <a:off x="13058421" y="5635175"/>
            <a:ext cx="4442142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RELACIONAMENTOS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47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348" name=".TIPOS DE COMPONENTES - RELACIONAMENTOS"/>
          <p:cNvSpPr txBox="1"/>
          <p:nvPr/>
        </p:nvSpPr>
        <p:spPr>
          <a:xfrm>
            <a:off x="992691" y="1089218"/>
            <a:ext cx="1023312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RELACIONAMENTOS</a:t>
            </a:r>
          </a:p>
        </p:txBody>
      </p:sp>
      <p:sp>
        <p:nvSpPr>
          <p:cNvPr id="349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350" name="O QUE SÃO?…"/>
          <p:cNvSpPr txBox="1"/>
          <p:nvPr/>
        </p:nvSpPr>
        <p:spPr>
          <a:xfrm>
            <a:off x="985908" y="2644585"/>
            <a:ext cx="21041433" cy="772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O QUE SÃO? </a:t>
            </a:r>
          </a:p>
          <a:p>
            <a:pPr>
              <a:defRPr sz="3500" spc="35"/>
            </a:pPr>
            <a:r>
              <a:t>As entidades podem ser conectadas entre si por meio de relacionamentos. Trata-se de uma estrutura que indica a associação de elementos de uma ou mais entidades. </a:t>
            </a:r>
          </a:p>
          <a:p>
            <a:pPr>
              <a:defRPr sz="3500" spc="35"/>
            </a:pPr>
            <a:endParaRPr/>
          </a:p>
          <a:p>
            <a:pPr>
              <a:defRPr sz="3500" b="1" spc="35"/>
            </a:pPr>
            <a:r>
              <a:t>PORQUE PRECISAMOS DE RELACIONAMENTOS?</a:t>
            </a:r>
          </a:p>
          <a:p>
            <a:pPr>
              <a:defRPr sz="3500" spc="35"/>
            </a:pPr>
            <a:r>
              <a:t>Como os dados de diferentes entidades normalmente são guardados em tabelas diferentes, existe a necessidade de combinar duas ou mais tabelas para conseguir atender às consultas do utilizadores. </a:t>
            </a:r>
          </a:p>
          <a:p>
            <a:pPr>
              <a:defRPr sz="3500" spc="35"/>
            </a:pPr>
            <a:r>
              <a:rPr u="sng"/>
              <a:t>Exemplo</a:t>
            </a:r>
            <a:r>
              <a:t>:</a:t>
            </a:r>
          </a:p>
          <a:p>
            <a:pPr>
              <a:defRPr sz="3500" spc="35"/>
            </a:pPr>
            <a:r>
              <a:t>Se quisermos saber quais os produtos que foram adquiridos pelos demais clientes que tenhamos na nossa empresa, necessitamos de relacionar os clientes com os produtos através de uma FK a fim de obtermos esta informação. 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53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354" name=".TIPOS DE COMPONENTES - Exemplo de Representação de Relacionamento entre entidades"/>
          <p:cNvSpPr txBox="1"/>
          <p:nvPr/>
        </p:nvSpPr>
        <p:spPr>
          <a:xfrm>
            <a:off x="992691" y="1089218"/>
            <a:ext cx="1682154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Exemplo de Representação de Relacionamento entre entidades</a:t>
            </a:r>
          </a:p>
        </p:txBody>
      </p:sp>
      <p:sp>
        <p:nvSpPr>
          <p:cNvPr id="355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356" name="Representamos um relacionamento em MER através de um Losango que relaciona os dois produtos."/>
          <p:cNvSpPr txBox="1"/>
          <p:nvPr/>
        </p:nvSpPr>
        <p:spPr>
          <a:xfrm>
            <a:off x="929789" y="3420725"/>
            <a:ext cx="2104143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Representamos um relacionamento em MER através de um Losango que relaciona os dois produtos.</a:t>
            </a:r>
          </a:p>
        </p:txBody>
      </p:sp>
      <p:sp>
        <p:nvSpPr>
          <p:cNvPr id="357" name="Produto"/>
          <p:cNvSpPr/>
          <p:nvPr/>
        </p:nvSpPr>
        <p:spPr>
          <a:xfrm>
            <a:off x="5822511" y="5303206"/>
            <a:ext cx="4938342" cy="2217782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Produto</a:t>
            </a:r>
          </a:p>
        </p:txBody>
      </p:sp>
      <p:sp>
        <p:nvSpPr>
          <p:cNvPr id="358" name="Relacionamento"/>
          <p:cNvSpPr/>
          <p:nvPr/>
        </p:nvSpPr>
        <p:spPr>
          <a:xfrm>
            <a:off x="13249883" y="7291267"/>
            <a:ext cx="4486518" cy="26283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5">
              <a:satOff val="7361"/>
              <a:lumOff val="753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Relacionamento</a:t>
            </a:r>
          </a:p>
        </p:txBody>
      </p:sp>
      <p:sp>
        <p:nvSpPr>
          <p:cNvPr id="359" name="Cliente"/>
          <p:cNvSpPr/>
          <p:nvPr/>
        </p:nvSpPr>
        <p:spPr>
          <a:xfrm>
            <a:off x="5822511" y="9652481"/>
            <a:ext cx="4938342" cy="2217782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Cliente</a:t>
            </a:r>
          </a:p>
        </p:txBody>
      </p:sp>
      <p:sp>
        <p:nvSpPr>
          <p:cNvPr id="360" name="Linha"/>
          <p:cNvSpPr/>
          <p:nvPr/>
        </p:nvSpPr>
        <p:spPr>
          <a:xfrm>
            <a:off x="11469070" y="6220369"/>
            <a:ext cx="3901288" cy="1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61" name="Linha"/>
          <p:cNvSpPr/>
          <p:nvPr/>
        </p:nvSpPr>
        <p:spPr>
          <a:xfrm>
            <a:off x="11469070" y="10990542"/>
            <a:ext cx="3901288" cy="1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62" name="Linha"/>
          <p:cNvSpPr/>
          <p:nvPr/>
        </p:nvSpPr>
        <p:spPr>
          <a:xfrm>
            <a:off x="15493142" y="6248429"/>
            <a:ext cx="1" cy="711201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63" name="Linha"/>
          <p:cNvSpPr/>
          <p:nvPr/>
        </p:nvSpPr>
        <p:spPr>
          <a:xfrm>
            <a:off x="15493142" y="10251282"/>
            <a:ext cx="1" cy="711201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66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367" name=".TIPOS DE COMPONENTES - GRAU DE RELACIONAMENTOS"/>
          <p:cNvSpPr txBox="1"/>
          <p:nvPr/>
        </p:nvSpPr>
        <p:spPr>
          <a:xfrm>
            <a:off x="992691" y="1089218"/>
            <a:ext cx="1225135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GRAU DE RELACIONAMENTOS</a:t>
            </a:r>
          </a:p>
        </p:txBody>
      </p:sp>
      <p:sp>
        <p:nvSpPr>
          <p:cNvPr id="368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369" name="O grau de um relacionamento define o número de entidades que participam do relacionamento. Podendo então ser:…"/>
          <p:cNvSpPr txBox="1"/>
          <p:nvPr/>
        </p:nvSpPr>
        <p:spPr>
          <a:xfrm>
            <a:off x="1013968" y="2988347"/>
            <a:ext cx="21041433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spc="35"/>
            </a:pPr>
            <a:r>
              <a:t>O grau de um relacionamento define o número de entidades que participam do relacionamento. Podendo então ser: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Unário - Uma única entidade (As pessoas pertencem à mesma entidade) 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Binário - Duas entidades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Ternário - Três entidades</a:t>
            </a:r>
          </a:p>
        </p:txBody>
      </p:sp>
      <p:sp>
        <p:nvSpPr>
          <p:cNvPr id="370" name="Pessoa"/>
          <p:cNvSpPr/>
          <p:nvPr/>
        </p:nvSpPr>
        <p:spPr>
          <a:xfrm>
            <a:off x="1922194" y="7029250"/>
            <a:ext cx="2614951" cy="1283151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Pessoa</a:t>
            </a:r>
          </a:p>
        </p:txBody>
      </p:sp>
      <p:sp>
        <p:nvSpPr>
          <p:cNvPr id="371" name="Vai se casar"/>
          <p:cNvSpPr/>
          <p:nvPr/>
        </p:nvSpPr>
        <p:spPr>
          <a:xfrm>
            <a:off x="5857859" y="8573326"/>
            <a:ext cx="2521019" cy="2103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5">
              <a:satOff val="7361"/>
              <a:lumOff val="753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Vai se casar</a:t>
            </a:r>
          </a:p>
        </p:txBody>
      </p:sp>
      <p:sp>
        <p:nvSpPr>
          <p:cNvPr id="372" name="Linha"/>
          <p:cNvSpPr/>
          <p:nvPr/>
        </p:nvSpPr>
        <p:spPr>
          <a:xfrm>
            <a:off x="4734709" y="7670825"/>
            <a:ext cx="2323087" cy="1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3" name="Linha"/>
          <p:cNvSpPr/>
          <p:nvPr/>
        </p:nvSpPr>
        <p:spPr>
          <a:xfrm>
            <a:off x="3366627" y="9625293"/>
            <a:ext cx="2323087" cy="1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4" name="Linha"/>
          <p:cNvSpPr/>
          <p:nvPr/>
        </p:nvSpPr>
        <p:spPr>
          <a:xfrm>
            <a:off x="7118368" y="7763660"/>
            <a:ext cx="1" cy="711201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5" name="Linha"/>
          <p:cNvSpPr/>
          <p:nvPr/>
        </p:nvSpPr>
        <p:spPr>
          <a:xfrm>
            <a:off x="3229669" y="8539631"/>
            <a:ext cx="1" cy="833032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grpSp>
        <p:nvGrpSpPr>
          <p:cNvPr id="378" name="Colaborador"/>
          <p:cNvGrpSpPr/>
          <p:nvPr/>
        </p:nvGrpSpPr>
        <p:grpSpPr>
          <a:xfrm>
            <a:off x="8520046" y="5631446"/>
            <a:ext cx="2826692" cy="1222071"/>
            <a:chOff x="0" y="0"/>
            <a:chExt cx="2826691" cy="1222070"/>
          </a:xfrm>
        </p:grpSpPr>
        <p:sp>
          <p:nvSpPr>
            <p:cNvPr id="377" name="Colaborador"/>
            <p:cNvSpPr/>
            <p:nvPr/>
          </p:nvSpPr>
          <p:spPr>
            <a:xfrm>
              <a:off x="71842" y="71842"/>
              <a:ext cx="2683008" cy="1078387"/>
            </a:xfrm>
            <a:prstGeom prst="rect">
              <a:avLst/>
            </a:prstGeom>
            <a:blipFill rotWithShape="1">
              <a:blip r:embed="rId4"/>
              <a:srcRect/>
              <a:tile tx="0" ty="0" sx="100000" sy="100000" flip="none" algn="tl"/>
            </a:blip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spcBef>
                  <a:spcPts val="0"/>
                </a:spcBef>
                <a:defRPr sz="3500" i="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lvl1pPr>
            </a:lstStyle>
            <a:p>
              <a:r>
                <a:t>Colaborador</a:t>
              </a:r>
            </a:p>
          </p:txBody>
        </p:sp>
        <p:pic>
          <p:nvPicPr>
            <p:cNvPr id="376" name="Colaborador Colaborador" descr="Colaborador Colaborador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2826692" cy="1222071"/>
            </a:xfrm>
            <a:prstGeom prst="rect">
              <a:avLst/>
            </a:prstGeom>
            <a:effectLst/>
          </p:spPr>
        </p:pic>
      </p:grpSp>
      <p:sp>
        <p:nvSpPr>
          <p:cNvPr id="379" name="Trabalha"/>
          <p:cNvSpPr/>
          <p:nvPr/>
        </p:nvSpPr>
        <p:spPr>
          <a:xfrm>
            <a:off x="12998655" y="5278984"/>
            <a:ext cx="2521019" cy="19269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blipFill>
            <a:blip r:embed="rId6"/>
          </a:blip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Trabalha</a:t>
            </a:r>
          </a:p>
        </p:txBody>
      </p:sp>
      <p:grpSp>
        <p:nvGrpSpPr>
          <p:cNvPr id="382" name="Departamento"/>
          <p:cNvGrpSpPr/>
          <p:nvPr/>
        </p:nvGrpSpPr>
        <p:grpSpPr>
          <a:xfrm>
            <a:off x="17536368" y="5529064"/>
            <a:ext cx="3118270" cy="1426835"/>
            <a:chOff x="0" y="0"/>
            <a:chExt cx="3118268" cy="1426834"/>
          </a:xfrm>
        </p:grpSpPr>
        <p:sp>
          <p:nvSpPr>
            <p:cNvPr id="381" name="Departamento"/>
            <p:cNvSpPr/>
            <p:nvPr/>
          </p:nvSpPr>
          <p:spPr>
            <a:xfrm>
              <a:off x="71842" y="71842"/>
              <a:ext cx="2974585" cy="1283151"/>
            </a:xfrm>
            <a:prstGeom prst="rect">
              <a:avLst/>
            </a:prstGeom>
            <a:blipFill rotWithShape="1">
              <a:blip r:embed="rId4"/>
              <a:srcRect/>
              <a:tile tx="0" ty="0" sx="100000" sy="100000" flip="none" algn="tl"/>
            </a:blip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spcBef>
                  <a:spcPts val="0"/>
                </a:spcBef>
                <a:defRPr sz="3500" i="0" spc="0"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lvl1pPr>
            </a:lstStyle>
            <a:p>
              <a:r>
                <a:t>Departamento</a:t>
              </a:r>
            </a:p>
          </p:txBody>
        </p:sp>
        <p:pic>
          <p:nvPicPr>
            <p:cNvPr id="380" name="Departamento Departamento" descr="Departamento Departamento"/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0"/>
              <a:ext cx="3118269" cy="1426835"/>
            </a:xfrm>
            <a:prstGeom prst="rect">
              <a:avLst/>
            </a:prstGeom>
            <a:effectLst/>
          </p:spPr>
        </p:pic>
      </p:grpSp>
      <p:sp>
        <p:nvSpPr>
          <p:cNvPr id="383" name="Linha"/>
          <p:cNvSpPr/>
          <p:nvPr/>
        </p:nvSpPr>
        <p:spPr>
          <a:xfrm>
            <a:off x="13119911" y="10624106"/>
            <a:ext cx="1120311" cy="1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84" name="Linha"/>
          <p:cNvSpPr/>
          <p:nvPr/>
        </p:nvSpPr>
        <p:spPr>
          <a:xfrm>
            <a:off x="16003787" y="6242481"/>
            <a:ext cx="1120311" cy="1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85" name="Prescreve"/>
          <p:cNvSpPr/>
          <p:nvPr/>
        </p:nvSpPr>
        <p:spPr>
          <a:xfrm>
            <a:off x="14541946" y="9572140"/>
            <a:ext cx="3371713" cy="2103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blipFill>
            <a:blip r:embed="rId8"/>
          </a:blip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Prescreve</a:t>
            </a:r>
          </a:p>
        </p:txBody>
      </p:sp>
      <p:sp>
        <p:nvSpPr>
          <p:cNvPr id="386" name="Médico"/>
          <p:cNvSpPr/>
          <p:nvPr/>
        </p:nvSpPr>
        <p:spPr>
          <a:xfrm>
            <a:off x="15106396" y="7909438"/>
            <a:ext cx="2242814" cy="959242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Médico</a:t>
            </a:r>
          </a:p>
        </p:txBody>
      </p:sp>
      <p:sp>
        <p:nvSpPr>
          <p:cNvPr id="387" name="Paciente"/>
          <p:cNvSpPr/>
          <p:nvPr/>
        </p:nvSpPr>
        <p:spPr>
          <a:xfrm>
            <a:off x="11991753" y="11729972"/>
            <a:ext cx="2242814" cy="959242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Paciente</a:t>
            </a:r>
          </a:p>
        </p:txBody>
      </p:sp>
      <p:sp>
        <p:nvSpPr>
          <p:cNvPr id="388" name="Medicamento"/>
          <p:cNvSpPr/>
          <p:nvPr/>
        </p:nvSpPr>
        <p:spPr>
          <a:xfrm>
            <a:off x="17974096" y="11729972"/>
            <a:ext cx="3117400" cy="959242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Medicamento</a:t>
            </a:r>
          </a:p>
        </p:txBody>
      </p:sp>
      <p:sp>
        <p:nvSpPr>
          <p:cNvPr id="389" name="Linha"/>
          <p:cNvSpPr/>
          <p:nvPr/>
        </p:nvSpPr>
        <p:spPr>
          <a:xfrm>
            <a:off x="18215383" y="10624106"/>
            <a:ext cx="1120312" cy="1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90" name="Linha"/>
          <p:cNvSpPr/>
          <p:nvPr/>
        </p:nvSpPr>
        <p:spPr>
          <a:xfrm>
            <a:off x="16227802" y="8938052"/>
            <a:ext cx="1" cy="564716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91" name="Linha"/>
          <p:cNvSpPr/>
          <p:nvPr/>
        </p:nvSpPr>
        <p:spPr>
          <a:xfrm>
            <a:off x="13113160" y="10684543"/>
            <a:ext cx="1" cy="564717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92" name="Linha"/>
          <p:cNvSpPr/>
          <p:nvPr/>
        </p:nvSpPr>
        <p:spPr>
          <a:xfrm>
            <a:off x="19342445" y="10684543"/>
            <a:ext cx="1" cy="564717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93" name="Linha"/>
          <p:cNvSpPr/>
          <p:nvPr/>
        </p:nvSpPr>
        <p:spPr>
          <a:xfrm>
            <a:off x="11631844" y="6242481"/>
            <a:ext cx="1120312" cy="1"/>
          </a:xfrm>
          <a:prstGeom prst="line">
            <a:avLst/>
          </a:prstGeom>
          <a:ln w="508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396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397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398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399" name="CHAVES"/>
          <p:cNvSpPr txBox="1"/>
          <p:nvPr/>
        </p:nvSpPr>
        <p:spPr>
          <a:xfrm>
            <a:off x="13058421" y="5635175"/>
            <a:ext cx="1840402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CHAVES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02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03" name=".TIPOS DE COMPONENTES - CHAVES"/>
          <p:cNvSpPr txBox="1"/>
          <p:nvPr/>
        </p:nvSpPr>
        <p:spPr>
          <a:xfrm>
            <a:off x="992691" y="1089218"/>
            <a:ext cx="763138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CHAVES</a:t>
            </a:r>
          </a:p>
        </p:txBody>
      </p:sp>
      <p:sp>
        <p:nvSpPr>
          <p:cNvPr id="404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405" name="O QUE SÃO?…"/>
          <p:cNvSpPr txBox="1"/>
          <p:nvPr/>
        </p:nvSpPr>
        <p:spPr>
          <a:xfrm>
            <a:off x="1070088" y="2956430"/>
            <a:ext cx="21041433" cy="563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O QUE SÃO? </a:t>
            </a:r>
          </a:p>
          <a:p>
            <a:pPr>
              <a:defRPr sz="3500" spc="35"/>
            </a:pPr>
            <a:r>
              <a:t>Uma chave consiste numa ou mais colunas de uma relação cujos valores são utilizados para identificar de forma exclusiva uma determinada linha ou conjunto de linhas</a:t>
            </a:r>
          </a:p>
          <a:p>
            <a:pPr>
              <a:defRPr sz="3500" spc="35"/>
            </a:pPr>
            <a:endParaRPr/>
          </a:p>
          <a:p>
            <a:pPr>
              <a:defRPr sz="3500" b="1" spc="35"/>
            </a:pPr>
            <a:r>
              <a:t>TIPOS DE CHAVES?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rPr b="1"/>
              <a:t>UNICA</a:t>
            </a:r>
            <a:r>
              <a:t> - Primária, Composta, Candidata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rPr b="1"/>
              <a:t>NÃO-UNICA</a:t>
            </a:r>
            <a:r>
              <a:t> - Estrangeira</a:t>
            </a:r>
          </a:p>
        </p:txBody>
      </p:sp>
      <p:pic>
        <p:nvPicPr>
          <p:cNvPr id="406" name="Imagem" descr="Imagem"/>
          <p:cNvPicPr>
            <a:picLocks noChangeAspect="1"/>
          </p:cNvPicPr>
          <p:nvPr/>
        </p:nvPicPr>
        <p:blipFill>
          <a:blip r:embed="rId4">
            <a:alphaModFix amt="40179"/>
          </a:blip>
          <a:stretch>
            <a:fillRect/>
          </a:stretch>
        </p:blipFill>
        <p:spPr>
          <a:xfrm>
            <a:off x="13732587" y="6454975"/>
            <a:ext cx="8255001" cy="5918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09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10" name=".TIPOS DE COMPONENTES - CHAVE CANDIDATA"/>
          <p:cNvSpPr txBox="1"/>
          <p:nvPr/>
        </p:nvSpPr>
        <p:spPr>
          <a:xfrm>
            <a:off x="992691" y="1089218"/>
            <a:ext cx="1005276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CHAVE CANDIDATA</a:t>
            </a:r>
          </a:p>
        </p:txBody>
      </p:sp>
      <p:sp>
        <p:nvSpPr>
          <p:cNvPr id="411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412" name="O QUE É?…"/>
          <p:cNvSpPr txBox="1"/>
          <p:nvPr/>
        </p:nvSpPr>
        <p:spPr>
          <a:xfrm>
            <a:off x="1070088" y="3261229"/>
            <a:ext cx="21041433" cy="502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O QUE É? </a:t>
            </a:r>
          </a:p>
          <a:p>
            <a:pPr>
              <a:defRPr sz="3500" spc="35"/>
            </a:pPr>
            <a:r>
              <a:t>Atributo ou grupo de atributos com </a:t>
            </a:r>
            <a:r>
              <a:rPr b="1" u="sng"/>
              <a:t>POTENCIAL</a:t>
            </a:r>
            <a:r>
              <a:t> para se tornar chave primária. </a:t>
            </a:r>
          </a:p>
          <a:p>
            <a:pPr>
              <a:defRPr sz="3500" spc="35"/>
            </a:pPr>
            <a:r>
              <a:t>Uma chave candidata que não seja utilizada como chave primária será conhecida como chave </a:t>
            </a:r>
            <a:r>
              <a:rPr b="1" u="sng"/>
              <a:t>ALTERNATIVA</a:t>
            </a:r>
            <a:r>
              <a:t>.</a:t>
            </a:r>
          </a:p>
          <a:p>
            <a:pPr>
              <a:defRPr sz="3500" spc="35"/>
            </a:pPr>
            <a:endParaRPr/>
          </a:p>
          <a:p>
            <a:pPr>
              <a:defRPr sz="3500" b="1" spc="35"/>
            </a:pPr>
            <a:r>
              <a:t>Exemplo:</a:t>
            </a:r>
          </a:p>
          <a:p>
            <a:pPr>
              <a:defRPr sz="3500" spc="35"/>
            </a:pPr>
            <a:r>
              <a:t>Colunas “Id_Matricula” e “CC” de uma tabela de Estudante. Como são valores únicos podem ser candidatos a PK. </a:t>
            </a:r>
          </a:p>
        </p:txBody>
      </p:sp>
      <p:sp>
        <p:nvSpPr>
          <p:cNvPr id="413" name="Estudante"/>
          <p:cNvSpPr/>
          <p:nvPr/>
        </p:nvSpPr>
        <p:spPr>
          <a:xfrm>
            <a:off x="9425822" y="11850943"/>
            <a:ext cx="3080761" cy="1350289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Estudante</a:t>
            </a:r>
          </a:p>
        </p:txBody>
      </p:sp>
      <p:sp>
        <p:nvSpPr>
          <p:cNvPr id="414" name="Id_Matricula"/>
          <p:cNvSpPr/>
          <p:nvPr/>
        </p:nvSpPr>
        <p:spPr>
          <a:xfrm>
            <a:off x="4565190" y="8852856"/>
            <a:ext cx="4310282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Id_Matricula</a:t>
            </a:r>
          </a:p>
        </p:txBody>
      </p:sp>
      <p:sp>
        <p:nvSpPr>
          <p:cNvPr id="415" name="Linha"/>
          <p:cNvSpPr/>
          <p:nvPr/>
        </p:nvSpPr>
        <p:spPr>
          <a:xfrm>
            <a:off x="8595307" y="10389668"/>
            <a:ext cx="1559998" cy="1040535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16" name="CC"/>
          <p:cNvSpPr/>
          <p:nvPr/>
        </p:nvSpPr>
        <p:spPr>
          <a:xfrm>
            <a:off x="12534184" y="8852856"/>
            <a:ext cx="4310282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CC</a:t>
            </a:r>
          </a:p>
        </p:txBody>
      </p:sp>
      <p:sp>
        <p:nvSpPr>
          <p:cNvPr id="417" name="Linha"/>
          <p:cNvSpPr/>
          <p:nvPr/>
        </p:nvSpPr>
        <p:spPr>
          <a:xfrm flipH="1">
            <a:off x="11746200" y="10389668"/>
            <a:ext cx="1380478" cy="1040535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51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52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153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.MODELO ENTIDADE-RELACIONAMENTO"/>
          <p:cNvSpPr txBox="1"/>
          <p:nvPr/>
        </p:nvSpPr>
        <p:spPr>
          <a:xfrm>
            <a:off x="13058421" y="5635175"/>
            <a:ext cx="864159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.MODELO ENTIDADE-RELACIONAMENTO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20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21" name=".TIPOS DE COMPONENTES - CHAVE PRIMÁRIA"/>
          <p:cNvSpPr txBox="1"/>
          <p:nvPr/>
        </p:nvSpPr>
        <p:spPr>
          <a:xfrm>
            <a:off x="992691" y="1089218"/>
            <a:ext cx="9651352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CHAVE PRIMÁRIA</a:t>
            </a:r>
          </a:p>
        </p:txBody>
      </p:sp>
      <p:sp>
        <p:nvSpPr>
          <p:cNvPr id="422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423" name="O QUE É?…"/>
          <p:cNvSpPr txBox="1"/>
          <p:nvPr/>
        </p:nvSpPr>
        <p:spPr>
          <a:xfrm>
            <a:off x="1013968" y="2644585"/>
            <a:ext cx="21041433" cy="416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O QUE É? </a:t>
            </a:r>
          </a:p>
          <a:p>
            <a:pPr>
              <a:defRPr sz="3500" spc="35"/>
            </a:pPr>
            <a:r>
              <a:t>Chave candidata escolhida para se tornar na chave principal/primária na relação. </a:t>
            </a:r>
          </a:p>
          <a:p>
            <a:pPr>
              <a:defRPr sz="3500" spc="35"/>
            </a:pPr>
            <a:r>
              <a:t>Identifica de forma unívoca um determinado registo de uma tabela. </a:t>
            </a:r>
          </a:p>
          <a:p>
            <a:pPr>
              <a:defRPr sz="3500" spc="35"/>
            </a:pPr>
            <a:r>
              <a:t>Não pode ter valores </a:t>
            </a:r>
            <a:r>
              <a:rPr b="1"/>
              <a:t>NULL</a:t>
            </a:r>
            <a:r>
              <a:t> ou valores repetidos</a:t>
            </a:r>
          </a:p>
          <a:p>
            <a:pPr>
              <a:defRPr sz="3500" spc="35"/>
            </a:pPr>
            <a:r>
              <a:t>Primary Key / </a:t>
            </a:r>
            <a:r>
              <a:rPr b="1"/>
              <a:t>PK</a:t>
            </a:r>
          </a:p>
        </p:txBody>
      </p:sp>
      <p:pic>
        <p:nvPicPr>
          <p:cNvPr id="424" name="Imagem" descr="Image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8824" y="4942068"/>
            <a:ext cx="6250311" cy="7927224"/>
          </a:xfrm>
          <a:prstGeom prst="rect">
            <a:avLst/>
          </a:prstGeom>
          <a:ln w="12700">
            <a:miter lim="400000"/>
          </a:ln>
        </p:spPr>
      </p:pic>
      <p:sp>
        <p:nvSpPr>
          <p:cNvPr id="425" name="Oval"/>
          <p:cNvSpPr/>
          <p:nvPr/>
        </p:nvSpPr>
        <p:spPr>
          <a:xfrm>
            <a:off x="18094942" y="5383835"/>
            <a:ext cx="1950609" cy="2948330"/>
          </a:xfrm>
          <a:prstGeom prst="ellipse">
            <a:avLst/>
          </a:prstGeom>
          <a:ln w="508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26" name="Oval"/>
          <p:cNvSpPr/>
          <p:nvPr/>
        </p:nvSpPr>
        <p:spPr>
          <a:xfrm>
            <a:off x="19344335" y="10365187"/>
            <a:ext cx="1950610" cy="2948330"/>
          </a:xfrm>
          <a:prstGeom prst="ellipse">
            <a:avLst/>
          </a:prstGeom>
          <a:ln w="508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pic>
        <p:nvPicPr>
          <p:cNvPr id="427" name="Imagem" descr="Image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6492" y="7654351"/>
            <a:ext cx="8191594" cy="4548015"/>
          </a:xfrm>
          <a:prstGeom prst="rect">
            <a:avLst/>
          </a:prstGeom>
          <a:ln w="12700">
            <a:miter lim="400000"/>
          </a:ln>
        </p:spPr>
      </p:pic>
      <p:sp>
        <p:nvSpPr>
          <p:cNvPr id="428" name="Oval"/>
          <p:cNvSpPr/>
          <p:nvPr/>
        </p:nvSpPr>
        <p:spPr>
          <a:xfrm>
            <a:off x="6113391" y="7339758"/>
            <a:ext cx="2556712" cy="5177202"/>
          </a:xfrm>
          <a:prstGeom prst="ellipse">
            <a:avLst/>
          </a:prstGeom>
          <a:ln w="508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31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32" name=".TIPOS DE COMPONENTES - CHAVE ESTRANGEIRA / FOREIGN KEY"/>
          <p:cNvSpPr txBox="1"/>
          <p:nvPr/>
        </p:nvSpPr>
        <p:spPr>
          <a:xfrm>
            <a:off x="992691" y="1089218"/>
            <a:ext cx="13700504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CHAVE ESTRANGEIRA / FOREIGN KEY</a:t>
            </a:r>
          </a:p>
        </p:txBody>
      </p:sp>
      <p:sp>
        <p:nvSpPr>
          <p:cNvPr id="433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434" name="O QUE É?…"/>
          <p:cNvSpPr txBox="1"/>
          <p:nvPr/>
        </p:nvSpPr>
        <p:spPr>
          <a:xfrm>
            <a:off x="1098148" y="2644585"/>
            <a:ext cx="11888632" cy="426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O QUE É? </a:t>
            </a:r>
          </a:p>
          <a:p>
            <a:pPr>
              <a:defRPr sz="3500" spc="35"/>
            </a:pPr>
            <a:r>
              <a:t>Coluna de uma tabela que estabelece um relacionamento com a chave primária (PK) de outra tabela.</a:t>
            </a:r>
          </a:p>
          <a:p>
            <a:pPr>
              <a:defRPr sz="3500" spc="35"/>
            </a:pPr>
            <a:r>
              <a:t>De acordo com a chave estrangeira (Foreign Key / FK) conseguimos saber com qual o registo da tabela primária está associado à tabela secundária. </a:t>
            </a:r>
          </a:p>
        </p:txBody>
      </p:sp>
      <p:pic>
        <p:nvPicPr>
          <p:cNvPr id="435" name="Imagem" descr="Image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9181" y="4791277"/>
            <a:ext cx="8534103" cy="67863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38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39" name=".TIPOS DE COMPONENTES - CHAVE COMPOSTA"/>
          <p:cNvSpPr txBox="1"/>
          <p:nvPr/>
        </p:nvSpPr>
        <p:spPr>
          <a:xfrm>
            <a:off x="992691" y="1089218"/>
            <a:ext cx="988336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CHAVE COMPOSTA</a:t>
            </a:r>
          </a:p>
        </p:txBody>
      </p:sp>
      <p:sp>
        <p:nvSpPr>
          <p:cNvPr id="440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441" name="O QUE É?…"/>
          <p:cNvSpPr txBox="1"/>
          <p:nvPr/>
        </p:nvSpPr>
        <p:spPr>
          <a:xfrm>
            <a:off x="1098148" y="2644585"/>
            <a:ext cx="11888632" cy="452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O QUE É? </a:t>
            </a:r>
          </a:p>
          <a:p>
            <a:pPr>
              <a:defRPr sz="3500" spc="35"/>
            </a:pPr>
            <a:r>
              <a:t>Chave composta por dois ou mais atributos (colunas) identificando univocamente um determinado registo de uma tabela. </a:t>
            </a:r>
          </a:p>
          <a:p>
            <a:pPr>
              <a:defRPr sz="3500" spc="35"/>
            </a:pPr>
            <a:r>
              <a:rPr b="1"/>
              <a:t>Exemplo</a:t>
            </a:r>
            <a:r>
              <a:t>:</a:t>
            </a:r>
          </a:p>
          <a:p>
            <a:pPr>
              <a:defRPr sz="3500" spc="35"/>
            </a:pPr>
            <a:r>
              <a:t>Estas chaves também podem estar associadas às BusinessKeys. </a:t>
            </a:r>
          </a:p>
        </p:txBody>
      </p:sp>
      <p:pic>
        <p:nvPicPr>
          <p:cNvPr id="442" name="Imagem" descr="Image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9180" y="4791277"/>
            <a:ext cx="8534103" cy="67863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45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46" name=".TIPOS DE COMPONENTES - Exemplo de Chave Primária e Estrangeira"/>
          <p:cNvSpPr txBox="1"/>
          <p:nvPr/>
        </p:nvSpPr>
        <p:spPr>
          <a:xfrm>
            <a:off x="992691" y="1089218"/>
            <a:ext cx="1334408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Exemplo de Chave Primária e Estrangeira</a:t>
            </a:r>
          </a:p>
        </p:txBody>
      </p:sp>
      <p:sp>
        <p:nvSpPr>
          <p:cNvPr id="447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graphicFrame>
        <p:nvGraphicFramePr>
          <p:cNvPr id="448" name="Tabela"/>
          <p:cNvGraphicFramePr/>
          <p:nvPr/>
        </p:nvGraphicFramePr>
        <p:xfrm>
          <a:off x="17431005" y="7169873"/>
          <a:ext cx="5038918" cy="3215725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2519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94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3145">
                <a:tc gridSpan="2"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</a:rPr>
                        <a:t>Produto</a:t>
                      </a:r>
                    </a:p>
                  </a:txBody>
                  <a:tcPr marL="50800" marR="50800" marT="50800" marB="50800" anchor="ctr" horzOverflow="overflow"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3145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</a:rPr>
                        <a:t>PK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 u="sng">
                          <a:solidFill>
                            <a:srgbClr val="5C5C5C"/>
                          </a:solidFill>
                          <a:sym typeface="Iowan Old Style Roman"/>
                        </a:rPr>
                        <a:t>Id_Produto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3145">
                <a:tc rowSpan="3">
                  <a:txBody>
                    <a:bodyPr/>
                    <a:lstStyle/>
                    <a:p>
                      <a:pPr algn="ctr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Nome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3145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Preço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3145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Quantidades 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49" name="Tabela"/>
          <p:cNvGraphicFramePr/>
          <p:nvPr/>
        </p:nvGraphicFramePr>
        <p:xfrm>
          <a:off x="1451658" y="7983608"/>
          <a:ext cx="5038918" cy="3447930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2519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94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9586">
                <a:tc gridSpan="2"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</a:rPr>
                        <a:t>Clientes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2">
                        <a:satOff val="17042"/>
                        <a:lumOff val="11017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9586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</a:rPr>
                        <a:t>PK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 u="sng">
                          <a:solidFill>
                            <a:srgbClr val="5C5C5C"/>
                          </a:solidFill>
                          <a:sym typeface="Iowan Old Style Roman"/>
                        </a:rPr>
                        <a:t>Id_Cliente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9586">
                <a:tc rowSpan="3">
                  <a:txBody>
                    <a:bodyPr/>
                    <a:lstStyle/>
                    <a:p>
                      <a:pPr algn="ctr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Nome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9586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CC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9586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Dt_Nasc 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50" name="Tabela"/>
          <p:cNvGraphicFramePr/>
          <p:nvPr/>
        </p:nvGraphicFramePr>
        <p:xfrm>
          <a:off x="9251876" y="3420725"/>
          <a:ext cx="5417830" cy="5976495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27089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89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53785">
                <a:tc gridSpan="2"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</a:rPr>
                        <a:t>Vendas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4">
                        <a:satOff val="15429"/>
                        <a:lumOff val="5536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3785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</a:rPr>
                        <a:t>PK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 u="sng">
                          <a:solidFill>
                            <a:srgbClr val="5C5C5C"/>
                          </a:solidFill>
                          <a:sym typeface="Iowan Old Style Roman"/>
                        </a:rPr>
                        <a:t>Id_Venda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53785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</a:rPr>
                        <a:t>FK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Id_Cliente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3785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</a:rPr>
                        <a:t>FK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Id_Produto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53785">
                <a:tc rowSpan="3">
                  <a:txBody>
                    <a:bodyPr/>
                    <a:lstStyle/>
                    <a:p>
                      <a:pPr algn="ctr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Nome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3785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Preço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53785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Quantidades 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51" name="Linha"/>
          <p:cNvSpPr/>
          <p:nvPr/>
        </p:nvSpPr>
        <p:spPr>
          <a:xfrm>
            <a:off x="7936753" y="5621816"/>
            <a:ext cx="983919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52" name="Linha"/>
          <p:cNvSpPr/>
          <p:nvPr/>
        </p:nvSpPr>
        <p:spPr>
          <a:xfrm>
            <a:off x="15000910" y="6408973"/>
            <a:ext cx="820229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53" name="Linha"/>
          <p:cNvSpPr/>
          <p:nvPr/>
        </p:nvSpPr>
        <p:spPr>
          <a:xfrm>
            <a:off x="16347782" y="8036444"/>
            <a:ext cx="820230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54" name="Linha"/>
          <p:cNvSpPr/>
          <p:nvPr/>
        </p:nvSpPr>
        <p:spPr>
          <a:xfrm>
            <a:off x="6753571" y="8962419"/>
            <a:ext cx="820229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55" name="Linha"/>
          <p:cNvSpPr/>
          <p:nvPr/>
        </p:nvSpPr>
        <p:spPr>
          <a:xfrm>
            <a:off x="7573799" y="5638298"/>
            <a:ext cx="1" cy="2931284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56" name="Linha"/>
          <p:cNvSpPr/>
          <p:nvPr/>
        </p:nvSpPr>
        <p:spPr>
          <a:xfrm>
            <a:off x="16050356" y="6367854"/>
            <a:ext cx="1" cy="1620647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59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460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461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62" name="CONCEITO DE DOMINIO"/>
          <p:cNvSpPr txBox="1"/>
          <p:nvPr/>
        </p:nvSpPr>
        <p:spPr>
          <a:xfrm>
            <a:off x="13058421" y="5635175"/>
            <a:ext cx="514642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CONCEITO DE DOMINIO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65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66" name=".TIPOS DE COMPONENTES - CONCEITO DE DOMÍNIO"/>
          <p:cNvSpPr txBox="1"/>
          <p:nvPr/>
        </p:nvSpPr>
        <p:spPr>
          <a:xfrm>
            <a:off x="992691" y="1089218"/>
            <a:ext cx="10937407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CONCEITO DE DOMÍNIO</a:t>
            </a:r>
          </a:p>
        </p:txBody>
      </p:sp>
      <p:sp>
        <p:nvSpPr>
          <p:cNvPr id="467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468" name="O QUE É?…"/>
          <p:cNvSpPr txBox="1"/>
          <p:nvPr/>
        </p:nvSpPr>
        <p:spPr>
          <a:xfrm>
            <a:off x="1098148" y="2901099"/>
            <a:ext cx="21041433" cy="243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O QUE É? </a:t>
            </a:r>
          </a:p>
          <a:p>
            <a:pPr>
              <a:defRPr sz="3500" spc="35"/>
            </a:pPr>
            <a:r>
              <a:t>Definição dos tipos de dados</a:t>
            </a:r>
          </a:p>
          <a:p>
            <a:pPr>
              <a:defRPr sz="3500" spc="35"/>
            </a:pPr>
            <a:r>
              <a:t>Especificação dos valores válidos num determinado campo</a:t>
            </a:r>
          </a:p>
        </p:txBody>
      </p:sp>
      <p:graphicFrame>
        <p:nvGraphicFramePr>
          <p:cNvPr id="469" name="Tabela"/>
          <p:cNvGraphicFramePr/>
          <p:nvPr/>
        </p:nvGraphicFramePr>
        <p:xfrm>
          <a:off x="2124677" y="6440180"/>
          <a:ext cx="19437201" cy="5857840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64790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90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790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71568">
                <a:tc gridSpan="3"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</a:rPr>
                        <a:t>CLIENTES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4">
                        <a:satOff val="15429"/>
                        <a:lumOff val="5536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1568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</a:rPr>
                        <a:t>KEY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COLUNA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TIPO DE DADOS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71568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</a:rPr>
                        <a:t>PK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 u="sng">
                          <a:solidFill>
                            <a:srgbClr val="5C5C5C"/>
                          </a:solidFill>
                          <a:sym typeface="Iowan Old Style Roman"/>
                        </a:rPr>
                        <a:t>Id_Cliente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Número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71568">
                <a:tc rowSpan="2">
                  <a:txBody>
                    <a:bodyPr/>
                    <a:lstStyle/>
                    <a:p>
                      <a:pPr algn="ctr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Nome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Caractere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71568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Dt_Nasc 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5C5C5C"/>
                          </a:solidFill>
                          <a:sym typeface="Iowan Old Style Roman"/>
                        </a:rPr>
                        <a:t>Data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72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473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474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75" name="CARDINALIDADE"/>
          <p:cNvSpPr txBox="1"/>
          <p:nvPr/>
        </p:nvSpPr>
        <p:spPr>
          <a:xfrm>
            <a:off x="13058421" y="5635175"/>
            <a:ext cx="3747620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CARDINALIDADE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78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79" name=".TIPOS DE COMPONENTES - CARDINALIDADE"/>
          <p:cNvSpPr txBox="1"/>
          <p:nvPr/>
        </p:nvSpPr>
        <p:spPr>
          <a:xfrm>
            <a:off x="992691" y="1089218"/>
            <a:ext cx="953860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CARDINALIDADE</a:t>
            </a:r>
          </a:p>
        </p:txBody>
      </p:sp>
      <p:sp>
        <p:nvSpPr>
          <p:cNvPr id="480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481" name="O QUE É?…"/>
          <p:cNvSpPr txBox="1"/>
          <p:nvPr/>
        </p:nvSpPr>
        <p:spPr>
          <a:xfrm>
            <a:off x="1042028" y="2616200"/>
            <a:ext cx="21041433" cy="848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b="1" spc="35"/>
            </a:pPr>
            <a:r>
              <a:t>O QUE É? </a:t>
            </a:r>
          </a:p>
          <a:p>
            <a:pPr>
              <a:defRPr sz="3500" spc="35"/>
            </a:pPr>
            <a:r>
              <a:t>Trata-se do número de itens que se relacionam nas entidades</a:t>
            </a:r>
          </a:p>
          <a:p>
            <a:pPr>
              <a:defRPr sz="3500" b="1" spc="35"/>
            </a:pPr>
            <a:endParaRPr/>
          </a:p>
          <a:p>
            <a:pPr>
              <a:defRPr sz="3500" b="1" spc="35"/>
            </a:pPr>
            <a:r>
              <a:t>TIPOS DE CARDINALIDADE?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Cardinalidade Máxima:</a:t>
            </a:r>
          </a:p>
          <a:p>
            <a:pPr>
              <a:defRPr sz="3500" spc="35"/>
            </a:pPr>
            <a:r>
              <a:t>Trata-se do número máximo de instâncias de entidade que podem participar num relacionamento. </a:t>
            </a:r>
          </a:p>
          <a:p>
            <a:pPr>
              <a:defRPr sz="3500" spc="35"/>
            </a:pPr>
            <a:r>
              <a:t>Pode ser 1 ou N (muitos).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Cardinalidade Minima:</a:t>
            </a:r>
          </a:p>
          <a:p>
            <a:pPr>
              <a:defRPr sz="3500" spc="35"/>
            </a:pPr>
            <a:r>
              <a:t>Número minimo de instâncias de entidade que </a:t>
            </a:r>
            <a:r>
              <a:rPr u="sng"/>
              <a:t>devem</a:t>
            </a:r>
            <a:r>
              <a:t> obrigatoriamente participar num relacionamento. 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84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85" name=".TIPOS DE COMPONENTES - CARDINALIDADE"/>
          <p:cNvSpPr txBox="1"/>
          <p:nvPr/>
        </p:nvSpPr>
        <p:spPr>
          <a:xfrm>
            <a:off x="992691" y="1089218"/>
            <a:ext cx="953860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CARDINALIDADE</a:t>
            </a:r>
          </a:p>
        </p:txBody>
      </p:sp>
      <p:sp>
        <p:nvSpPr>
          <p:cNvPr id="486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487" name="Notação Peter Chen:"/>
          <p:cNvSpPr txBox="1"/>
          <p:nvPr/>
        </p:nvSpPr>
        <p:spPr>
          <a:xfrm>
            <a:off x="1156378" y="3068231"/>
            <a:ext cx="2104143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Notação Peter Chen:</a:t>
            </a:r>
          </a:p>
        </p:txBody>
      </p:sp>
      <p:sp>
        <p:nvSpPr>
          <p:cNvPr id="488" name="Entidade"/>
          <p:cNvSpPr/>
          <p:nvPr/>
        </p:nvSpPr>
        <p:spPr>
          <a:xfrm>
            <a:off x="12534797" y="7819115"/>
            <a:ext cx="5197418" cy="1367205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Entidade</a:t>
            </a:r>
          </a:p>
        </p:txBody>
      </p:sp>
      <p:sp>
        <p:nvSpPr>
          <p:cNvPr id="489" name="Linha"/>
          <p:cNvSpPr/>
          <p:nvPr/>
        </p:nvSpPr>
        <p:spPr>
          <a:xfrm>
            <a:off x="6695982" y="8636023"/>
            <a:ext cx="5742740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90" name="Cardinalidade Minima"/>
          <p:cNvSpPr txBox="1"/>
          <p:nvPr/>
        </p:nvSpPr>
        <p:spPr>
          <a:xfrm>
            <a:off x="3579353" y="6546354"/>
            <a:ext cx="439408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Cardinalidade Minima</a:t>
            </a:r>
          </a:p>
        </p:txBody>
      </p:sp>
      <p:sp>
        <p:nvSpPr>
          <p:cNvPr id="491" name="Cardinalidade Máxima"/>
          <p:cNvSpPr txBox="1"/>
          <p:nvPr/>
        </p:nvSpPr>
        <p:spPr>
          <a:xfrm>
            <a:off x="9860740" y="5461818"/>
            <a:ext cx="439408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Cardinalidade Máxima</a:t>
            </a:r>
          </a:p>
        </p:txBody>
      </p:sp>
      <p:sp>
        <p:nvSpPr>
          <p:cNvPr id="492" name="(1,1)"/>
          <p:cNvSpPr txBox="1"/>
          <p:nvPr/>
        </p:nvSpPr>
        <p:spPr>
          <a:xfrm>
            <a:off x="11330363" y="7811524"/>
            <a:ext cx="1162077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(1,1)</a:t>
            </a:r>
          </a:p>
        </p:txBody>
      </p:sp>
      <p:sp>
        <p:nvSpPr>
          <p:cNvPr id="493" name="Linha"/>
          <p:cNvSpPr/>
          <p:nvPr/>
        </p:nvSpPr>
        <p:spPr>
          <a:xfrm>
            <a:off x="11677094" y="7106535"/>
            <a:ext cx="1" cy="789367"/>
          </a:xfrm>
          <a:prstGeom prst="line">
            <a:avLst/>
          </a:prstGeom>
          <a:ln w="63500">
            <a:solidFill>
              <a:schemeClr val="accent6">
                <a:satOff val="8287"/>
                <a:lumOff val="1515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94" name="Linha"/>
          <p:cNvSpPr/>
          <p:nvPr/>
        </p:nvSpPr>
        <p:spPr>
          <a:xfrm>
            <a:off x="12057781" y="6182869"/>
            <a:ext cx="1" cy="1516614"/>
          </a:xfrm>
          <a:prstGeom prst="line">
            <a:avLst/>
          </a:prstGeom>
          <a:ln w="63500">
            <a:solidFill>
              <a:schemeClr val="accent6">
                <a:satOff val="8287"/>
                <a:lumOff val="1515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495" name="Linha"/>
          <p:cNvSpPr/>
          <p:nvPr/>
        </p:nvSpPr>
        <p:spPr>
          <a:xfrm flipH="1">
            <a:off x="7956446" y="7004868"/>
            <a:ext cx="3497318" cy="1"/>
          </a:xfrm>
          <a:prstGeom prst="line">
            <a:avLst/>
          </a:prstGeom>
          <a:ln w="63500">
            <a:solidFill>
              <a:schemeClr val="accent6">
                <a:satOff val="8287"/>
                <a:lumOff val="1515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498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499" name=".TIPOS DE COMPONENTES - CARDINALIDADE"/>
          <p:cNvSpPr txBox="1"/>
          <p:nvPr/>
        </p:nvSpPr>
        <p:spPr>
          <a:xfrm>
            <a:off x="992691" y="1089218"/>
            <a:ext cx="953860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CARDINALIDADE</a:t>
            </a:r>
          </a:p>
        </p:txBody>
      </p:sp>
      <p:sp>
        <p:nvSpPr>
          <p:cNvPr id="500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501" name="Notação “Pé de Galinha”:"/>
          <p:cNvSpPr txBox="1"/>
          <p:nvPr/>
        </p:nvSpPr>
        <p:spPr>
          <a:xfrm>
            <a:off x="1091213" y="2227229"/>
            <a:ext cx="2104143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rPr dirty="0" err="1"/>
              <a:t>Notação</a:t>
            </a:r>
            <a:r>
              <a:rPr dirty="0"/>
              <a:t> “</a:t>
            </a:r>
            <a:r>
              <a:rPr dirty="0" err="1"/>
              <a:t>Pé</a:t>
            </a:r>
            <a:r>
              <a:rPr dirty="0"/>
              <a:t> de </a:t>
            </a:r>
            <a:r>
              <a:rPr dirty="0" err="1"/>
              <a:t>Galinha</a:t>
            </a:r>
            <a:r>
              <a:rPr dirty="0"/>
              <a:t>”:</a:t>
            </a:r>
          </a:p>
        </p:txBody>
      </p:sp>
      <p:sp>
        <p:nvSpPr>
          <p:cNvPr id="502" name="Entidade"/>
          <p:cNvSpPr/>
          <p:nvPr/>
        </p:nvSpPr>
        <p:spPr>
          <a:xfrm>
            <a:off x="12731216" y="11100308"/>
            <a:ext cx="5197418" cy="1367206"/>
          </a:xfrm>
          <a:prstGeom prst="rect">
            <a:avLst/>
          </a:prstGeom>
          <a:solidFill>
            <a:schemeClr val="accent4">
              <a:lumOff val="-98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Entidade</a:t>
            </a:r>
          </a:p>
        </p:txBody>
      </p:sp>
      <p:sp>
        <p:nvSpPr>
          <p:cNvPr id="503" name="Cardinalidade Minima"/>
          <p:cNvSpPr txBox="1"/>
          <p:nvPr/>
        </p:nvSpPr>
        <p:spPr>
          <a:xfrm>
            <a:off x="3972190" y="9820385"/>
            <a:ext cx="439408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Cardinalidade Minima</a:t>
            </a:r>
          </a:p>
        </p:txBody>
      </p:sp>
      <p:sp>
        <p:nvSpPr>
          <p:cNvPr id="504" name="Cardinalidade Máxima"/>
          <p:cNvSpPr txBox="1"/>
          <p:nvPr/>
        </p:nvSpPr>
        <p:spPr>
          <a:xfrm>
            <a:off x="10121198" y="8939430"/>
            <a:ext cx="439408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Cardinalidade Máxima</a:t>
            </a:r>
          </a:p>
        </p:txBody>
      </p:sp>
      <p:sp>
        <p:nvSpPr>
          <p:cNvPr id="505" name="Linha"/>
          <p:cNvSpPr/>
          <p:nvPr/>
        </p:nvSpPr>
        <p:spPr>
          <a:xfrm>
            <a:off x="12069931" y="10387729"/>
            <a:ext cx="1" cy="789366"/>
          </a:xfrm>
          <a:prstGeom prst="line">
            <a:avLst/>
          </a:prstGeom>
          <a:ln w="63500">
            <a:solidFill>
              <a:schemeClr val="accent2">
                <a:satOff val="17042"/>
                <a:lumOff val="1101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06" name="Linha"/>
          <p:cNvSpPr/>
          <p:nvPr/>
        </p:nvSpPr>
        <p:spPr>
          <a:xfrm>
            <a:off x="12318239" y="9689176"/>
            <a:ext cx="1" cy="1851543"/>
          </a:xfrm>
          <a:prstGeom prst="line">
            <a:avLst/>
          </a:prstGeom>
          <a:ln w="63500">
            <a:solidFill>
              <a:schemeClr val="accent2">
                <a:satOff val="17042"/>
                <a:lumOff val="1101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07" name="Linha"/>
          <p:cNvSpPr/>
          <p:nvPr/>
        </p:nvSpPr>
        <p:spPr>
          <a:xfrm flipH="1">
            <a:off x="8479513" y="10258001"/>
            <a:ext cx="3497318" cy="1"/>
          </a:xfrm>
          <a:prstGeom prst="line">
            <a:avLst/>
          </a:prstGeom>
          <a:ln w="63500">
            <a:solidFill>
              <a:schemeClr val="accent2">
                <a:satOff val="17042"/>
                <a:lumOff val="1101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pic>
        <p:nvPicPr>
          <p:cNvPr id="508" name="Imagem" descr="Imagem"/>
          <p:cNvPicPr>
            <a:picLocks noChangeAspect="1"/>
          </p:cNvPicPr>
          <p:nvPr/>
        </p:nvPicPr>
        <p:blipFill>
          <a:blip r:embed="rId3"/>
          <a:srcRect t="32054"/>
          <a:stretch>
            <a:fillRect/>
          </a:stretch>
        </p:blipFill>
        <p:spPr>
          <a:xfrm>
            <a:off x="3308116" y="3420725"/>
            <a:ext cx="8747560" cy="4500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509" name="Imagem" descr="Imagem"/>
          <p:cNvPicPr>
            <a:picLocks noChangeAspect="1"/>
          </p:cNvPicPr>
          <p:nvPr/>
        </p:nvPicPr>
        <p:blipFill>
          <a:blip r:embed="rId3"/>
          <a:srcRect t="71188" r="38550" b="15966"/>
          <a:stretch>
            <a:fillRect/>
          </a:stretch>
        </p:blipFill>
        <p:spPr>
          <a:xfrm>
            <a:off x="7213886" y="11160810"/>
            <a:ext cx="5375356" cy="850825"/>
          </a:xfrm>
          <a:prstGeom prst="rect">
            <a:avLst/>
          </a:prstGeom>
          <a:ln w="12700">
            <a:miter lim="400000"/>
          </a:ln>
        </p:spPr>
      </p:pic>
      <p:sp>
        <p:nvSpPr>
          <p:cNvPr id="510" name="1 : 1"/>
          <p:cNvSpPr txBox="1"/>
          <p:nvPr/>
        </p:nvSpPr>
        <p:spPr>
          <a:xfrm>
            <a:off x="16851656" y="3585321"/>
            <a:ext cx="5504230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1 : 1</a:t>
            </a:r>
          </a:p>
        </p:txBody>
      </p:sp>
      <p:sp>
        <p:nvSpPr>
          <p:cNvPr id="511" name="0 : 1"/>
          <p:cNvSpPr txBox="1"/>
          <p:nvPr/>
        </p:nvSpPr>
        <p:spPr>
          <a:xfrm>
            <a:off x="16851656" y="4883607"/>
            <a:ext cx="5504230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0 : 1</a:t>
            </a:r>
          </a:p>
        </p:txBody>
      </p:sp>
      <p:sp>
        <p:nvSpPr>
          <p:cNvPr id="512" name="1 : N"/>
          <p:cNvSpPr txBox="1"/>
          <p:nvPr/>
        </p:nvSpPr>
        <p:spPr>
          <a:xfrm>
            <a:off x="16851656" y="6122980"/>
            <a:ext cx="5504230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1 : N</a:t>
            </a:r>
          </a:p>
        </p:txBody>
      </p:sp>
      <p:sp>
        <p:nvSpPr>
          <p:cNvPr id="513" name="0 : N"/>
          <p:cNvSpPr txBox="1"/>
          <p:nvPr/>
        </p:nvSpPr>
        <p:spPr>
          <a:xfrm>
            <a:off x="16851656" y="7203419"/>
            <a:ext cx="5504230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0 : N</a:t>
            </a:r>
          </a:p>
        </p:txBody>
      </p:sp>
      <p:sp>
        <p:nvSpPr>
          <p:cNvPr id="514" name="Linha"/>
          <p:cNvSpPr/>
          <p:nvPr/>
        </p:nvSpPr>
        <p:spPr>
          <a:xfrm>
            <a:off x="12623273" y="4062495"/>
            <a:ext cx="3660749" cy="1"/>
          </a:xfrm>
          <a:prstGeom prst="line">
            <a:avLst/>
          </a:prstGeom>
          <a:ln w="63500">
            <a:solidFill>
              <a:srgbClr val="70B76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15" name="Linha"/>
          <p:cNvSpPr/>
          <p:nvPr/>
        </p:nvSpPr>
        <p:spPr>
          <a:xfrm>
            <a:off x="12623273" y="5193092"/>
            <a:ext cx="3660749" cy="1"/>
          </a:xfrm>
          <a:prstGeom prst="line">
            <a:avLst/>
          </a:prstGeom>
          <a:ln w="63500">
            <a:solidFill>
              <a:srgbClr val="70B76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16" name="Linha"/>
          <p:cNvSpPr/>
          <p:nvPr/>
        </p:nvSpPr>
        <p:spPr>
          <a:xfrm>
            <a:off x="12623273" y="6565732"/>
            <a:ext cx="3660749" cy="1"/>
          </a:xfrm>
          <a:prstGeom prst="line">
            <a:avLst/>
          </a:prstGeom>
          <a:ln w="63500">
            <a:solidFill>
              <a:srgbClr val="70B76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17" name="Linha"/>
          <p:cNvSpPr/>
          <p:nvPr/>
        </p:nvSpPr>
        <p:spPr>
          <a:xfrm>
            <a:off x="12623273" y="7635046"/>
            <a:ext cx="3660749" cy="1"/>
          </a:xfrm>
          <a:prstGeom prst="line">
            <a:avLst/>
          </a:prstGeom>
          <a:ln w="63500">
            <a:solidFill>
              <a:srgbClr val="70B76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57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MODELO ENTIDADE-RELACIONAMENTO"/>
          <p:cNvSpPr txBox="1"/>
          <p:nvPr/>
        </p:nvSpPr>
        <p:spPr>
          <a:xfrm>
            <a:off x="992691" y="1089218"/>
            <a:ext cx="851582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MODELO ENTIDADE-RELACIONAMENTO</a:t>
            </a:r>
          </a:p>
        </p:txBody>
      </p:sp>
      <p:sp>
        <p:nvSpPr>
          <p:cNvPr id="159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160" name="Modelo conhecido pelo acronimo MER, tratando-se de um modelo conceitual usado para descrever objectos envolvidos no domínio de um sistema a ser construído, incluindo os atributos e relacionamentos inerentes ao mesmo.…"/>
          <p:cNvSpPr txBox="1"/>
          <p:nvPr/>
        </p:nvSpPr>
        <p:spPr>
          <a:xfrm>
            <a:off x="957849" y="3026521"/>
            <a:ext cx="21041432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spc="35"/>
            </a:pPr>
            <a:r>
              <a:t>Modelo conhecido pelo acronimo MER, tratando-se de um modelo conceitual usado para descrever objectos envolvidos no domínio de um sistema a ser construído, incluindo os atributos e relacionamentos inerentes ao mesmo. </a:t>
            </a:r>
          </a:p>
          <a:p>
            <a:pPr>
              <a:defRPr sz="3500" spc="35"/>
            </a:pPr>
            <a:r>
              <a:t>Este MER permite representar de forma abstracta a estrutura que irá constituir a base dados. </a:t>
            </a:r>
          </a:p>
          <a:p>
            <a:pPr>
              <a:defRPr sz="3500" spc="35"/>
            </a:pPr>
            <a:endParaRPr/>
          </a:p>
          <a:p>
            <a:pPr>
              <a:defRPr sz="3500" spc="35"/>
            </a:pPr>
            <a:r>
              <a:t>É essencialmente composto pelos seguintes objectos: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Entidades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Atributos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t>Relacionamentos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520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521" name=".TIPOS DE COMPONENTES - CARDINALIDADE"/>
          <p:cNvSpPr txBox="1"/>
          <p:nvPr/>
        </p:nvSpPr>
        <p:spPr>
          <a:xfrm>
            <a:off x="992691" y="1089218"/>
            <a:ext cx="953860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CARDINALIDADE</a:t>
            </a:r>
          </a:p>
        </p:txBody>
      </p:sp>
      <p:sp>
        <p:nvSpPr>
          <p:cNvPr id="522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523" name="Exemplo de Cardinalidade:"/>
          <p:cNvSpPr txBox="1"/>
          <p:nvPr/>
        </p:nvSpPr>
        <p:spPr>
          <a:xfrm>
            <a:off x="1268618" y="3276219"/>
            <a:ext cx="2104143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Exemplo de Cardinalidade:</a:t>
            </a:r>
          </a:p>
        </p:txBody>
      </p:sp>
      <p:sp>
        <p:nvSpPr>
          <p:cNvPr id="524" name="Encomenda"/>
          <p:cNvSpPr/>
          <p:nvPr/>
        </p:nvSpPr>
        <p:spPr>
          <a:xfrm>
            <a:off x="14393109" y="5167350"/>
            <a:ext cx="5197417" cy="1367205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Encomenda</a:t>
            </a:r>
          </a:p>
        </p:txBody>
      </p:sp>
      <p:pic>
        <p:nvPicPr>
          <p:cNvPr id="525" name="Imagem" descr="Imagem"/>
          <p:cNvPicPr>
            <a:picLocks noChangeAspect="1"/>
          </p:cNvPicPr>
          <p:nvPr/>
        </p:nvPicPr>
        <p:blipFill>
          <a:blip r:embed="rId3"/>
          <a:srcRect t="71188" r="38550" b="15966"/>
          <a:stretch>
            <a:fillRect/>
          </a:stretch>
        </p:blipFill>
        <p:spPr>
          <a:xfrm>
            <a:off x="8875778" y="5227852"/>
            <a:ext cx="5375356" cy="850825"/>
          </a:xfrm>
          <a:prstGeom prst="rect">
            <a:avLst/>
          </a:prstGeom>
          <a:ln w="12700">
            <a:miter lim="400000"/>
          </a:ln>
        </p:spPr>
      </p:pic>
      <p:sp>
        <p:nvSpPr>
          <p:cNvPr id="526" name="Cliente"/>
          <p:cNvSpPr/>
          <p:nvPr/>
        </p:nvSpPr>
        <p:spPr>
          <a:xfrm>
            <a:off x="2678857" y="5167350"/>
            <a:ext cx="5197417" cy="1367205"/>
          </a:xfrm>
          <a:prstGeom prst="rect">
            <a:avLst/>
          </a:prstGeom>
          <a:blipFill>
            <a:blip r:embed="rId4"/>
          </a:blip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Cliente</a:t>
            </a:r>
          </a:p>
        </p:txBody>
      </p:sp>
      <p:pic>
        <p:nvPicPr>
          <p:cNvPr id="527" name="Imagem" descr="Imagem"/>
          <p:cNvPicPr>
            <a:picLocks noChangeAspect="1"/>
          </p:cNvPicPr>
          <p:nvPr/>
        </p:nvPicPr>
        <p:blipFill>
          <a:blip r:embed="rId3"/>
          <a:srcRect t="32054" r="39729" b="50956"/>
          <a:stretch>
            <a:fillRect/>
          </a:stretch>
        </p:blipFill>
        <p:spPr>
          <a:xfrm flipH="1">
            <a:off x="8393309" y="5116132"/>
            <a:ext cx="5272193" cy="1125338"/>
          </a:xfrm>
          <a:prstGeom prst="rect">
            <a:avLst/>
          </a:prstGeom>
          <a:ln w="12700">
            <a:miter lim="400000"/>
          </a:ln>
        </p:spPr>
      </p:pic>
      <p:sp>
        <p:nvSpPr>
          <p:cNvPr id="528" name="Solicita"/>
          <p:cNvSpPr txBox="1"/>
          <p:nvPr/>
        </p:nvSpPr>
        <p:spPr>
          <a:xfrm>
            <a:off x="10412937" y="5063552"/>
            <a:ext cx="5272088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b="1" u="sng" spc="35"/>
            </a:lvl1pPr>
          </a:lstStyle>
          <a:p>
            <a:r>
              <a:t>Solicita</a:t>
            </a:r>
          </a:p>
        </p:txBody>
      </p:sp>
      <p:sp>
        <p:nvSpPr>
          <p:cNvPr id="529" name="Um cliente para 1 encomenda…"/>
          <p:cNvSpPr txBox="1"/>
          <p:nvPr/>
        </p:nvSpPr>
        <p:spPr>
          <a:xfrm>
            <a:off x="2556324" y="7482519"/>
            <a:ext cx="7743296" cy="243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spc="35"/>
            </a:pPr>
            <a:r>
              <a:t>Um cliente para 1 encomenda</a:t>
            </a:r>
          </a:p>
          <a:p>
            <a:pPr>
              <a:defRPr sz="3500" spc="35"/>
            </a:pPr>
            <a:r>
              <a:t>Um cliente para N encomendas</a:t>
            </a:r>
          </a:p>
        </p:txBody>
      </p:sp>
      <p:sp>
        <p:nvSpPr>
          <p:cNvPr id="530" name="Uma encomenda para 1 cliente…"/>
          <p:cNvSpPr txBox="1"/>
          <p:nvPr/>
        </p:nvSpPr>
        <p:spPr>
          <a:xfrm>
            <a:off x="14397576" y="7482519"/>
            <a:ext cx="7743295" cy="243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spc="35"/>
            </a:pPr>
            <a:r>
              <a:t>Uma encomenda para 1 cliente</a:t>
            </a:r>
          </a:p>
          <a:p>
            <a:pPr>
              <a:defRPr sz="3500" spc="35"/>
            </a:pPr>
            <a:r>
              <a:t>Uma encomenda para 1 cliente</a:t>
            </a:r>
          </a:p>
        </p:txBody>
      </p:sp>
      <p:sp>
        <p:nvSpPr>
          <p:cNvPr id="531" name="Dica:  Fazer pergunta"/>
          <p:cNvSpPr txBox="1"/>
          <p:nvPr/>
        </p:nvSpPr>
        <p:spPr>
          <a:xfrm>
            <a:off x="7263044" y="9107959"/>
            <a:ext cx="7743295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3500" spc="35"/>
            </a:pPr>
            <a:r>
              <a:rPr b="1" u="sng">
                <a:solidFill>
                  <a:schemeClr val="accent4">
                    <a:satOff val="15429"/>
                    <a:lumOff val="5536"/>
                  </a:schemeClr>
                </a:solidFill>
              </a:rPr>
              <a:t>Dica: </a:t>
            </a:r>
            <a:br/>
            <a:r>
              <a:t>Fazer pergunta</a:t>
            </a:r>
          </a:p>
        </p:txBody>
      </p:sp>
      <p:sp>
        <p:nvSpPr>
          <p:cNvPr id="532" name="Quantos clientes podem estabelecer uma encomenda?"/>
          <p:cNvSpPr txBox="1"/>
          <p:nvPr/>
        </p:nvSpPr>
        <p:spPr>
          <a:xfrm>
            <a:off x="14394713" y="10318024"/>
            <a:ext cx="6146636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b="1" spc="35"/>
            </a:lvl1pPr>
          </a:lstStyle>
          <a:p>
            <a:r>
              <a:t>Quantos clientes podem estabelecer uma encomenda?</a:t>
            </a:r>
          </a:p>
        </p:txBody>
      </p:sp>
      <p:sp>
        <p:nvSpPr>
          <p:cNvPr id="533" name="Quantos encomendas o cliente pode ter?"/>
          <p:cNvSpPr txBox="1"/>
          <p:nvPr/>
        </p:nvSpPr>
        <p:spPr>
          <a:xfrm>
            <a:off x="3170276" y="10318024"/>
            <a:ext cx="4214579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b="1" spc="35"/>
            </a:lvl1pPr>
          </a:lstStyle>
          <a:p>
            <a:r>
              <a:t>Quantos encomendas o cliente pode ter?</a:t>
            </a:r>
          </a:p>
        </p:txBody>
      </p:sp>
      <p:sp>
        <p:nvSpPr>
          <p:cNvPr id="534" name="Linha"/>
          <p:cNvSpPr/>
          <p:nvPr/>
        </p:nvSpPr>
        <p:spPr>
          <a:xfrm>
            <a:off x="11190534" y="11283224"/>
            <a:ext cx="2568883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35" name="Linha"/>
          <p:cNvSpPr/>
          <p:nvPr/>
        </p:nvSpPr>
        <p:spPr>
          <a:xfrm>
            <a:off x="8379572" y="11283224"/>
            <a:ext cx="2568883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36" name="Linha"/>
          <p:cNvSpPr/>
          <p:nvPr/>
        </p:nvSpPr>
        <p:spPr>
          <a:xfrm>
            <a:off x="11083891" y="10385309"/>
            <a:ext cx="1" cy="71120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539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540" name=".TIPOS DE COMPONENTES - CARDINALIDADE"/>
          <p:cNvSpPr txBox="1"/>
          <p:nvPr/>
        </p:nvSpPr>
        <p:spPr>
          <a:xfrm>
            <a:off x="992691" y="1089218"/>
            <a:ext cx="953860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CARDINALIDADE</a:t>
            </a:r>
          </a:p>
        </p:txBody>
      </p:sp>
      <p:sp>
        <p:nvSpPr>
          <p:cNvPr id="541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542" name="Exemplo de Cardinalidade “Pé de Galinha”:"/>
          <p:cNvSpPr txBox="1"/>
          <p:nvPr/>
        </p:nvSpPr>
        <p:spPr>
          <a:xfrm>
            <a:off x="1042700" y="2869098"/>
            <a:ext cx="2104143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Exemplo de Cardinalidade “Pé de Galinha”:</a:t>
            </a:r>
          </a:p>
        </p:txBody>
      </p:sp>
      <p:sp>
        <p:nvSpPr>
          <p:cNvPr id="543" name="Encomenda"/>
          <p:cNvSpPr/>
          <p:nvPr/>
        </p:nvSpPr>
        <p:spPr>
          <a:xfrm>
            <a:off x="14393109" y="4409734"/>
            <a:ext cx="5197417" cy="1367205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Encomenda</a:t>
            </a:r>
          </a:p>
        </p:txBody>
      </p:sp>
      <p:pic>
        <p:nvPicPr>
          <p:cNvPr id="544" name="Imagem" descr="Imagem"/>
          <p:cNvPicPr>
            <a:picLocks noChangeAspect="1"/>
          </p:cNvPicPr>
          <p:nvPr/>
        </p:nvPicPr>
        <p:blipFill>
          <a:blip r:embed="rId3"/>
          <a:srcRect t="71188" r="38550" b="15966"/>
          <a:stretch>
            <a:fillRect/>
          </a:stretch>
        </p:blipFill>
        <p:spPr>
          <a:xfrm>
            <a:off x="8875778" y="4470236"/>
            <a:ext cx="5375356" cy="850825"/>
          </a:xfrm>
          <a:prstGeom prst="rect">
            <a:avLst/>
          </a:prstGeom>
          <a:ln w="12700">
            <a:miter lim="400000"/>
          </a:ln>
        </p:spPr>
      </p:pic>
      <p:sp>
        <p:nvSpPr>
          <p:cNvPr id="545" name="Cliente"/>
          <p:cNvSpPr/>
          <p:nvPr/>
        </p:nvSpPr>
        <p:spPr>
          <a:xfrm>
            <a:off x="2678857" y="4409734"/>
            <a:ext cx="5197418" cy="1367205"/>
          </a:xfrm>
          <a:prstGeom prst="rect">
            <a:avLst/>
          </a:prstGeom>
          <a:blipFill>
            <a:blip r:embed="rId4"/>
          </a:blip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Cliente</a:t>
            </a:r>
          </a:p>
        </p:txBody>
      </p:sp>
      <p:pic>
        <p:nvPicPr>
          <p:cNvPr id="546" name="Imagem" descr="Imagem"/>
          <p:cNvPicPr>
            <a:picLocks noChangeAspect="1"/>
          </p:cNvPicPr>
          <p:nvPr/>
        </p:nvPicPr>
        <p:blipFill>
          <a:blip r:embed="rId3"/>
          <a:srcRect t="32054" r="39729" b="50956"/>
          <a:stretch>
            <a:fillRect/>
          </a:stretch>
        </p:blipFill>
        <p:spPr>
          <a:xfrm flipH="1">
            <a:off x="8393309" y="4358516"/>
            <a:ext cx="5272193" cy="1125338"/>
          </a:xfrm>
          <a:prstGeom prst="rect">
            <a:avLst/>
          </a:prstGeom>
          <a:ln w="12700">
            <a:miter lim="400000"/>
          </a:ln>
        </p:spPr>
      </p:pic>
      <p:sp>
        <p:nvSpPr>
          <p:cNvPr id="547" name="Solicita"/>
          <p:cNvSpPr txBox="1"/>
          <p:nvPr/>
        </p:nvSpPr>
        <p:spPr>
          <a:xfrm>
            <a:off x="10412937" y="4305936"/>
            <a:ext cx="5272088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b="1" u="sng" spc="35"/>
            </a:lvl1pPr>
          </a:lstStyle>
          <a:p>
            <a:r>
              <a:t>Solicita</a:t>
            </a:r>
          </a:p>
        </p:txBody>
      </p:sp>
      <p:sp>
        <p:nvSpPr>
          <p:cNvPr id="548" name="Texto"/>
          <p:cNvSpPr txBox="1"/>
          <p:nvPr/>
        </p:nvSpPr>
        <p:spPr>
          <a:xfrm>
            <a:off x="10814013" y="6703222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549" name="Exemplo de Cardinalidade “Peter Chen”:"/>
          <p:cNvSpPr txBox="1"/>
          <p:nvPr/>
        </p:nvSpPr>
        <p:spPr>
          <a:xfrm>
            <a:off x="1042700" y="6786132"/>
            <a:ext cx="2104143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Exemplo de Cardinalidade “Peter Chen”:</a:t>
            </a:r>
          </a:p>
        </p:txBody>
      </p:sp>
      <p:sp>
        <p:nvSpPr>
          <p:cNvPr id="550" name="Encomenda"/>
          <p:cNvSpPr/>
          <p:nvPr/>
        </p:nvSpPr>
        <p:spPr>
          <a:xfrm>
            <a:off x="14148630" y="8506470"/>
            <a:ext cx="5197417" cy="1367205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Encomenda</a:t>
            </a:r>
          </a:p>
        </p:txBody>
      </p:sp>
      <p:sp>
        <p:nvSpPr>
          <p:cNvPr id="551" name="Cliente"/>
          <p:cNvSpPr/>
          <p:nvPr/>
        </p:nvSpPr>
        <p:spPr>
          <a:xfrm>
            <a:off x="2434379" y="8506470"/>
            <a:ext cx="5197417" cy="1367205"/>
          </a:xfrm>
          <a:prstGeom prst="rect">
            <a:avLst/>
          </a:prstGeom>
          <a:blipFill>
            <a:blip r:embed="rId4"/>
          </a:blip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Cliente</a:t>
            </a:r>
          </a:p>
        </p:txBody>
      </p:sp>
      <p:sp>
        <p:nvSpPr>
          <p:cNvPr id="552" name="Solicita"/>
          <p:cNvSpPr/>
          <p:nvPr/>
        </p:nvSpPr>
        <p:spPr>
          <a:xfrm>
            <a:off x="9674736" y="8251128"/>
            <a:ext cx="2430954" cy="18778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5">
              <a:satOff val="7361"/>
              <a:lumOff val="753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u="sng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Solicita</a:t>
            </a:r>
          </a:p>
        </p:txBody>
      </p:sp>
      <p:sp>
        <p:nvSpPr>
          <p:cNvPr id="553" name="Linha"/>
          <p:cNvSpPr/>
          <p:nvPr/>
        </p:nvSpPr>
        <p:spPr>
          <a:xfrm>
            <a:off x="7734195" y="9190072"/>
            <a:ext cx="1838141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54" name="Linha"/>
          <p:cNvSpPr/>
          <p:nvPr/>
        </p:nvSpPr>
        <p:spPr>
          <a:xfrm>
            <a:off x="12208090" y="9190072"/>
            <a:ext cx="1838141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55" name="(1,1)"/>
          <p:cNvSpPr txBox="1"/>
          <p:nvPr/>
        </p:nvSpPr>
        <p:spPr>
          <a:xfrm>
            <a:off x="7734195" y="8402672"/>
            <a:ext cx="1162078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(1,1)</a:t>
            </a:r>
          </a:p>
        </p:txBody>
      </p:sp>
      <p:sp>
        <p:nvSpPr>
          <p:cNvPr id="556" name="(1,N)"/>
          <p:cNvSpPr txBox="1"/>
          <p:nvPr/>
        </p:nvSpPr>
        <p:spPr>
          <a:xfrm>
            <a:off x="12884153" y="8402672"/>
            <a:ext cx="1162078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(1,N)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559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560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561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562" name="CARDINALIDADE e RELACIONAMENTOS"/>
          <p:cNvSpPr txBox="1"/>
          <p:nvPr/>
        </p:nvSpPr>
        <p:spPr>
          <a:xfrm>
            <a:off x="13058421" y="5635175"/>
            <a:ext cx="8452557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CARDINALIDADE e RELACIONAMENTOS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565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566" name=".TIPOS DE COMPONENTES - CARDINALIDADE e RELACIONAMENTOS"/>
          <p:cNvSpPr txBox="1"/>
          <p:nvPr/>
        </p:nvSpPr>
        <p:spPr>
          <a:xfrm>
            <a:off x="992691" y="1089218"/>
            <a:ext cx="14243540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CARDINALIDADE e RELACIONAMENTOS</a:t>
            </a:r>
          </a:p>
        </p:txBody>
      </p:sp>
      <p:sp>
        <p:nvSpPr>
          <p:cNvPr id="567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568" name="Relacionamento Binário (1,1):"/>
          <p:cNvSpPr txBox="1"/>
          <p:nvPr/>
        </p:nvSpPr>
        <p:spPr>
          <a:xfrm>
            <a:off x="1042700" y="2869098"/>
            <a:ext cx="2104143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Relacionamento Binário (1,1):</a:t>
            </a:r>
          </a:p>
        </p:txBody>
      </p:sp>
      <p:sp>
        <p:nvSpPr>
          <p:cNvPr id="569" name="Cacifo"/>
          <p:cNvSpPr/>
          <p:nvPr/>
        </p:nvSpPr>
        <p:spPr>
          <a:xfrm>
            <a:off x="14393109" y="4409734"/>
            <a:ext cx="5197417" cy="1367205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Cacifo</a:t>
            </a:r>
          </a:p>
        </p:txBody>
      </p:sp>
      <p:sp>
        <p:nvSpPr>
          <p:cNvPr id="570" name="Professor"/>
          <p:cNvSpPr/>
          <p:nvPr/>
        </p:nvSpPr>
        <p:spPr>
          <a:xfrm>
            <a:off x="2678857" y="4409734"/>
            <a:ext cx="5197418" cy="1367205"/>
          </a:xfrm>
          <a:prstGeom prst="rect">
            <a:avLst/>
          </a:prstGeom>
          <a:blipFill>
            <a:blip r:embed="rId3"/>
          </a:blip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Professor</a:t>
            </a:r>
          </a:p>
        </p:txBody>
      </p:sp>
      <p:pic>
        <p:nvPicPr>
          <p:cNvPr id="571" name="Imagem" descr="Imagem"/>
          <p:cNvPicPr>
            <a:picLocks noChangeAspect="1"/>
          </p:cNvPicPr>
          <p:nvPr/>
        </p:nvPicPr>
        <p:blipFill>
          <a:blip r:embed="rId4"/>
          <a:srcRect t="32054" r="39729" b="50956"/>
          <a:stretch>
            <a:fillRect/>
          </a:stretch>
        </p:blipFill>
        <p:spPr>
          <a:xfrm flipH="1">
            <a:off x="8393309" y="4358516"/>
            <a:ext cx="5272193" cy="1125338"/>
          </a:xfrm>
          <a:prstGeom prst="rect">
            <a:avLst/>
          </a:prstGeom>
          <a:ln w="12700">
            <a:miter lim="400000"/>
          </a:ln>
        </p:spPr>
      </p:pic>
      <p:sp>
        <p:nvSpPr>
          <p:cNvPr id="572" name="Usa"/>
          <p:cNvSpPr txBox="1"/>
          <p:nvPr/>
        </p:nvSpPr>
        <p:spPr>
          <a:xfrm>
            <a:off x="10491116" y="3688933"/>
            <a:ext cx="5272089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b="1" u="sng" spc="35"/>
            </a:lvl1pPr>
          </a:lstStyle>
          <a:p>
            <a:r>
              <a:t>Usa</a:t>
            </a:r>
          </a:p>
        </p:txBody>
      </p:sp>
      <p:sp>
        <p:nvSpPr>
          <p:cNvPr id="573" name="Texto"/>
          <p:cNvSpPr txBox="1"/>
          <p:nvPr/>
        </p:nvSpPr>
        <p:spPr>
          <a:xfrm>
            <a:off x="10814012" y="6703221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pic>
        <p:nvPicPr>
          <p:cNvPr id="574" name="Imagem" descr="Imagem"/>
          <p:cNvPicPr>
            <a:picLocks noChangeAspect="1"/>
          </p:cNvPicPr>
          <p:nvPr/>
        </p:nvPicPr>
        <p:blipFill>
          <a:blip r:embed="rId4"/>
          <a:srcRect t="32054" r="39729" b="50956"/>
          <a:stretch>
            <a:fillRect/>
          </a:stretch>
        </p:blipFill>
        <p:spPr>
          <a:xfrm>
            <a:off x="9122865" y="4358516"/>
            <a:ext cx="5272192" cy="1125338"/>
          </a:xfrm>
          <a:prstGeom prst="rect">
            <a:avLst/>
          </a:prstGeom>
          <a:ln w="12700">
            <a:miter lim="400000"/>
          </a:ln>
        </p:spPr>
      </p:pic>
      <p:sp>
        <p:nvSpPr>
          <p:cNvPr id="575" name="P1…"/>
          <p:cNvSpPr/>
          <p:nvPr/>
        </p:nvSpPr>
        <p:spPr>
          <a:xfrm>
            <a:off x="3320769" y="8842532"/>
            <a:ext cx="3913594" cy="4057720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P1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P2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P3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P4</a:t>
            </a:r>
          </a:p>
        </p:txBody>
      </p:sp>
      <p:sp>
        <p:nvSpPr>
          <p:cNvPr id="576" name="A1…"/>
          <p:cNvSpPr/>
          <p:nvPr/>
        </p:nvSpPr>
        <p:spPr>
          <a:xfrm>
            <a:off x="15035021" y="8842532"/>
            <a:ext cx="3913593" cy="4057720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A1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A2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A3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A4</a:t>
            </a:r>
          </a:p>
        </p:txBody>
      </p:sp>
      <p:sp>
        <p:nvSpPr>
          <p:cNvPr id="577" name="Linha"/>
          <p:cNvSpPr/>
          <p:nvPr/>
        </p:nvSpPr>
        <p:spPr>
          <a:xfrm>
            <a:off x="5713887" y="10087987"/>
            <a:ext cx="10841609" cy="1"/>
          </a:xfrm>
          <a:prstGeom prst="line">
            <a:avLst/>
          </a:prstGeom>
          <a:ln w="635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78" name="Linha"/>
          <p:cNvSpPr/>
          <p:nvPr/>
        </p:nvSpPr>
        <p:spPr>
          <a:xfrm>
            <a:off x="5713887" y="10649185"/>
            <a:ext cx="10841609" cy="1"/>
          </a:xfrm>
          <a:prstGeom prst="line">
            <a:avLst/>
          </a:prstGeom>
          <a:ln w="635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79" name="Linha"/>
          <p:cNvSpPr/>
          <p:nvPr/>
        </p:nvSpPr>
        <p:spPr>
          <a:xfrm>
            <a:off x="5713887" y="11210382"/>
            <a:ext cx="10841609" cy="1"/>
          </a:xfrm>
          <a:prstGeom prst="line">
            <a:avLst/>
          </a:prstGeom>
          <a:ln w="635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80" name="Linha"/>
          <p:cNvSpPr/>
          <p:nvPr/>
        </p:nvSpPr>
        <p:spPr>
          <a:xfrm>
            <a:off x="5713887" y="11771579"/>
            <a:ext cx="10841609" cy="1"/>
          </a:xfrm>
          <a:prstGeom prst="line">
            <a:avLst/>
          </a:prstGeom>
          <a:ln w="635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81" name="Cacifo"/>
          <p:cNvSpPr/>
          <p:nvPr/>
        </p:nvSpPr>
        <p:spPr>
          <a:xfrm>
            <a:off x="14393109" y="6671435"/>
            <a:ext cx="5197417" cy="1367205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Cacifo</a:t>
            </a:r>
          </a:p>
        </p:txBody>
      </p:sp>
      <p:sp>
        <p:nvSpPr>
          <p:cNvPr id="582" name="Professor"/>
          <p:cNvSpPr/>
          <p:nvPr/>
        </p:nvSpPr>
        <p:spPr>
          <a:xfrm>
            <a:off x="2678857" y="6671435"/>
            <a:ext cx="5197418" cy="1367205"/>
          </a:xfrm>
          <a:prstGeom prst="rect">
            <a:avLst/>
          </a:prstGeom>
          <a:blipFill>
            <a:blip r:embed="rId3"/>
          </a:blip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Professor</a:t>
            </a:r>
          </a:p>
        </p:txBody>
      </p:sp>
      <p:sp>
        <p:nvSpPr>
          <p:cNvPr id="583" name="Usa"/>
          <p:cNvSpPr/>
          <p:nvPr/>
        </p:nvSpPr>
        <p:spPr>
          <a:xfrm>
            <a:off x="9919214" y="6416092"/>
            <a:ext cx="2430955" cy="1877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5">
              <a:satOff val="7361"/>
              <a:lumOff val="753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u="sng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Usa</a:t>
            </a:r>
          </a:p>
        </p:txBody>
      </p:sp>
      <p:sp>
        <p:nvSpPr>
          <p:cNvPr id="584" name="Linha"/>
          <p:cNvSpPr/>
          <p:nvPr/>
        </p:nvSpPr>
        <p:spPr>
          <a:xfrm>
            <a:off x="7978674" y="7355037"/>
            <a:ext cx="1838141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85" name="Linha"/>
          <p:cNvSpPr/>
          <p:nvPr/>
        </p:nvSpPr>
        <p:spPr>
          <a:xfrm>
            <a:off x="12452568" y="7355037"/>
            <a:ext cx="1838141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586" name="(1,1)"/>
          <p:cNvSpPr txBox="1"/>
          <p:nvPr/>
        </p:nvSpPr>
        <p:spPr>
          <a:xfrm>
            <a:off x="7978674" y="6567637"/>
            <a:ext cx="1162077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(1,1)</a:t>
            </a:r>
          </a:p>
        </p:txBody>
      </p:sp>
      <p:sp>
        <p:nvSpPr>
          <p:cNvPr id="587" name="(1,1)"/>
          <p:cNvSpPr txBox="1"/>
          <p:nvPr/>
        </p:nvSpPr>
        <p:spPr>
          <a:xfrm>
            <a:off x="13128632" y="6567637"/>
            <a:ext cx="1162077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(1,1)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590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591" name=".TIPOS DE COMPONENTES - CARDINALIDADE e RELACIONAMENTOS"/>
          <p:cNvSpPr txBox="1"/>
          <p:nvPr/>
        </p:nvSpPr>
        <p:spPr>
          <a:xfrm>
            <a:off x="992691" y="1089218"/>
            <a:ext cx="14243540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CARDINALIDADE e RELACIONAMENTOS</a:t>
            </a:r>
          </a:p>
        </p:txBody>
      </p:sp>
      <p:sp>
        <p:nvSpPr>
          <p:cNvPr id="592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593" name="Relacionamento Binário (1,N):"/>
          <p:cNvSpPr txBox="1"/>
          <p:nvPr/>
        </p:nvSpPr>
        <p:spPr>
          <a:xfrm>
            <a:off x="1042700" y="2869098"/>
            <a:ext cx="2104143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Relacionamento Binário (1,N):</a:t>
            </a:r>
          </a:p>
        </p:txBody>
      </p:sp>
      <p:sp>
        <p:nvSpPr>
          <p:cNvPr id="594" name="Departamento"/>
          <p:cNvSpPr/>
          <p:nvPr/>
        </p:nvSpPr>
        <p:spPr>
          <a:xfrm>
            <a:off x="14393109" y="4409734"/>
            <a:ext cx="5197417" cy="1367205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Departamento</a:t>
            </a:r>
          </a:p>
        </p:txBody>
      </p:sp>
      <p:sp>
        <p:nvSpPr>
          <p:cNvPr id="595" name="Colaborador"/>
          <p:cNvSpPr/>
          <p:nvPr/>
        </p:nvSpPr>
        <p:spPr>
          <a:xfrm>
            <a:off x="2678857" y="4409734"/>
            <a:ext cx="5197418" cy="1367205"/>
          </a:xfrm>
          <a:prstGeom prst="rect">
            <a:avLst/>
          </a:prstGeom>
          <a:blipFill>
            <a:blip r:embed="rId3"/>
          </a:blip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Colaborador</a:t>
            </a:r>
          </a:p>
        </p:txBody>
      </p:sp>
      <p:sp>
        <p:nvSpPr>
          <p:cNvPr id="596" name="Trabalha"/>
          <p:cNvSpPr txBox="1"/>
          <p:nvPr/>
        </p:nvSpPr>
        <p:spPr>
          <a:xfrm>
            <a:off x="10491116" y="3688933"/>
            <a:ext cx="5272089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b="1" u="sng" spc="35"/>
            </a:lvl1pPr>
          </a:lstStyle>
          <a:p>
            <a:r>
              <a:t>Trabalha</a:t>
            </a:r>
          </a:p>
        </p:txBody>
      </p:sp>
      <p:sp>
        <p:nvSpPr>
          <p:cNvPr id="597" name="Texto"/>
          <p:cNvSpPr txBox="1"/>
          <p:nvPr/>
        </p:nvSpPr>
        <p:spPr>
          <a:xfrm>
            <a:off x="10814012" y="6703221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pic>
        <p:nvPicPr>
          <p:cNvPr id="598" name="Imagem" descr="Imagem"/>
          <p:cNvPicPr>
            <a:picLocks noChangeAspect="1"/>
          </p:cNvPicPr>
          <p:nvPr/>
        </p:nvPicPr>
        <p:blipFill>
          <a:blip r:embed="rId4"/>
          <a:srcRect t="32054" r="39729" b="50956"/>
          <a:stretch>
            <a:fillRect/>
          </a:stretch>
        </p:blipFill>
        <p:spPr>
          <a:xfrm>
            <a:off x="9122865" y="4358516"/>
            <a:ext cx="5272193" cy="1125338"/>
          </a:xfrm>
          <a:prstGeom prst="rect">
            <a:avLst/>
          </a:prstGeom>
          <a:ln w="12700">
            <a:miter lim="400000"/>
          </a:ln>
        </p:spPr>
      </p:pic>
      <p:sp>
        <p:nvSpPr>
          <p:cNvPr id="599" name="C1…"/>
          <p:cNvSpPr/>
          <p:nvPr/>
        </p:nvSpPr>
        <p:spPr>
          <a:xfrm>
            <a:off x="3320769" y="8842532"/>
            <a:ext cx="3913593" cy="4057720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C1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C2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C3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C4</a:t>
            </a:r>
          </a:p>
        </p:txBody>
      </p:sp>
      <p:sp>
        <p:nvSpPr>
          <p:cNvPr id="600" name="D1…"/>
          <p:cNvSpPr/>
          <p:nvPr/>
        </p:nvSpPr>
        <p:spPr>
          <a:xfrm>
            <a:off x="15035020" y="8842532"/>
            <a:ext cx="3913593" cy="4057720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D1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D2</a:t>
            </a:r>
          </a:p>
        </p:txBody>
      </p:sp>
      <p:sp>
        <p:nvSpPr>
          <p:cNvPr id="601" name="Linha"/>
          <p:cNvSpPr/>
          <p:nvPr/>
        </p:nvSpPr>
        <p:spPr>
          <a:xfrm>
            <a:off x="5713887" y="10087988"/>
            <a:ext cx="10841609" cy="1"/>
          </a:xfrm>
          <a:prstGeom prst="line">
            <a:avLst/>
          </a:prstGeom>
          <a:ln w="635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02" name="Linha"/>
          <p:cNvSpPr/>
          <p:nvPr/>
        </p:nvSpPr>
        <p:spPr>
          <a:xfrm flipV="1">
            <a:off x="5713887" y="10087952"/>
            <a:ext cx="10841609" cy="561233"/>
          </a:xfrm>
          <a:prstGeom prst="line">
            <a:avLst/>
          </a:prstGeom>
          <a:ln w="635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03" name="Linha"/>
          <p:cNvSpPr/>
          <p:nvPr/>
        </p:nvSpPr>
        <p:spPr>
          <a:xfrm>
            <a:off x="5713887" y="11210382"/>
            <a:ext cx="10841609" cy="1"/>
          </a:xfrm>
          <a:prstGeom prst="line">
            <a:avLst/>
          </a:prstGeom>
          <a:ln w="635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04" name="Linha"/>
          <p:cNvSpPr/>
          <p:nvPr/>
        </p:nvSpPr>
        <p:spPr>
          <a:xfrm flipV="1">
            <a:off x="5713887" y="11210343"/>
            <a:ext cx="10841609" cy="561237"/>
          </a:xfrm>
          <a:prstGeom prst="line">
            <a:avLst/>
          </a:prstGeom>
          <a:ln w="635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05" name="Departamento"/>
          <p:cNvSpPr/>
          <p:nvPr/>
        </p:nvSpPr>
        <p:spPr>
          <a:xfrm>
            <a:off x="14393109" y="6671435"/>
            <a:ext cx="5197417" cy="1367205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Departamento</a:t>
            </a:r>
          </a:p>
        </p:txBody>
      </p:sp>
      <p:sp>
        <p:nvSpPr>
          <p:cNvPr id="606" name="Colaborador"/>
          <p:cNvSpPr/>
          <p:nvPr/>
        </p:nvSpPr>
        <p:spPr>
          <a:xfrm>
            <a:off x="2678857" y="6671435"/>
            <a:ext cx="5197418" cy="1367205"/>
          </a:xfrm>
          <a:prstGeom prst="rect">
            <a:avLst/>
          </a:prstGeom>
          <a:blipFill>
            <a:blip r:embed="rId3"/>
          </a:blip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Colaborador</a:t>
            </a:r>
          </a:p>
        </p:txBody>
      </p:sp>
      <p:sp>
        <p:nvSpPr>
          <p:cNvPr id="607" name="Trabalha"/>
          <p:cNvSpPr/>
          <p:nvPr/>
        </p:nvSpPr>
        <p:spPr>
          <a:xfrm>
            <a:off x="9490490" y="6416092"/>
            <a:ext cx="3288403" cy="1877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5">
              <a:satOff val="7361"/>
              <a:lumOff val="753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u="sng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Trabalha</a:t>
            </a:r>
          </a:p>
        </p:txBody>
      </p:sp>
      <p:sp>
        <p:nvSpPr>
          <p:cNvPr id="608" name="Linha"/>
          <p:cNvSpPr/>
          <p:nvPr/>
        </p:nvSpPr>
        <p:spPr>
          <a:xfrm>
            <a:off x="7978674" y="7355037"/>
            <a:ext cx="1162077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09" name="Linha"/>
          <p:cNvSpPr/>
          <p:nvPr/>
        </p:nvSpPr>
        <p:spPr>
          <a:xfrm>
            <a:off x="13128633" y="7355037"/>
            <a:ext cx="1162076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10" name="(1,N)"/>
          <p:cNvSpPr txBox="1"/>
          <p:nvPr/>
        </p:nvSpPr>
        <p:spPr>
          <a:xfrm>
            <a:off x="7978674" y="6567637"/>
            <a:ext cx="1162077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(1,N)</a:t>
            </a:r>
          </a:p>
        </p:txBody>
      </p:sp>
      <p:sp>
        <p:nvSpPr>
          <p:cNvPr id="611" name="(1,1)"/>
          <p:cNvSpPr txBox="1"/>
          <p:nvPr/>
        </p:nvSpPr>
        <p:spPr>
          <a:xfrm>
            <a:off x="13128632" y="6567637"/>
            <a:ext cx="1162077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(1,1)</a:t>
            </a:r>
          </a:p>
        </p:txBody>
      </p:sp>
      <p:pic>
        <p:nvPicPr>
          <p:cNvPr id="612" name="Imagem" descr="Imagem"/>
          <p:cNvPicPr>
            <a:picLocks noChangeAspect="1"/>
          </p:cNvPicPr>
          <p:nvPr/>
        </p:nvPicPr>
        <p:blipFill>
          <a:blip r:embed="rId4"/>
          <a:srcRect t="71188" r="38550" b="15966"/>
          <a:stretch>
            <a:fillRect/>
          </a:stretch>
        </p:blipFill>
        <p:spPr>
          <a:xfrm flipH="1">
            <a:off x="8202495" y="4457536"/>
            <a:ext cx="5375356" cy="8508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615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616" name=".TIPOS DE COMPONENTES - CARDINALIDADE e RELACIONAMENTOS"/>
          <p:cNvSpPr txBox="1"/>
          <p:nvPr/>
        </p:nvSpPr>
        <p:spPr>
          <a:xfrm>
            <a:off x="992691" y="1089218"/>
            <a:ext cx="14243540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CARDINALIDADE e RELACIONAMENTOS</a:t>
            </a:r>
          </a:p>
        </p:txBody>
      </p:sp>
      <p:sp>
        <p:nvSpPr>
          <p:cNvPr id="617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618" name="Relacionamento Binário (N,M):"/>
          <p:cNvSpPr txBox="1"/>
          <p:nvPr/>
        </p:nvSpPr>
        <p:spPr>
          <a:xfrm>
            <a:off x="1042700" y="2869098"/>
            <a:ext cx="21041433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Relacionamento Binário (N,M):</a:t>
            </a:r>
          </a:p>
        </p:txBody>
      </p:sp>
      <p:sp>
        <p:nvSpPr>
          <p:cNvPr id="619" name="Serviços"/>
          <p:cNvSpPr/>
          <p:nvPr/>
        </p:nvSpPr>
        <p:spPr>
          <a:xfrm>
            <a:off x="14393109" y="4409734"/>
            <a:ext cx="5197417" cy="1367205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Serviços</a:t>
            </a:r>
          </a:p>
        </p:txBody>
      </p:sp>
      <p:sp>
        <p:nvSpPr>
          <p:cNvPr id="620" name="Cliente"/>
          <p:cNvSpPr/>
          <p:nvPr/>
        </p:nvSpPr>
        <p:spPr>
          <a:xfrm>
            <a:off x="2678857" y="4409734"/>
            <a:ext cx="5197418" cy="1367205"/>
          </a:xfrm>
          <a:prstGeom prst="rect">
            <a:avLst/>
          </a:prstGeom>
          <a:blipFill>
            <a:blip r:embed="rId3"/>
          </a:blip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Cliente</a:t>
            </a:r>
          </a:p>
        </p:txBody>
      </p:sp>
      <p:sp>
        <p:nvSpPr>
          <p:cNvPr id="621" name="Adquire"/>
          <p:cNvSpPr txBox="1"/>
          <p:nvPr/>
        </p:nvSpPr>
        <p:spPr>
          <a:xfrm>
            <a:off x="10491116" y="3688933"/>
            <a:ext cx="5272089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b="1" u="sng" spc="35"/>
            </a:lvl1pPr>
          </a:lstStyle>
          <a:p>
            <a:r>
              <a:t>Adquire</a:t>
            </a:r>
          </a:p>
        </p:txBody>
      </p:sp>
      <p:sp>
        <p:nvSpPr>
          <p:cNvPr id="622" name="Texto"/>
          <p:cNvSpPr txBox="1"/>
          <p:nvPr/>
        </p:nvSpPr>
        <p:spPr>
          <a:xfrm>
            <a:off x="10814012" y="6703221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623" name="C1…"/>
          <p:cNvSpPr/>
          <p:nvPr/>
        </p:nvSpPr>
        <p:spPr>
          <a:xfrm>
            <a:off x="3320769" y="8842532"/>
            <a:ext cx="3913593" cy="4057720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C1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C2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C3</a:t>
            </a:r>
          </a:p>
        </p:txBody>
      </p:sp>
      <p:sp>
        <p:nvSpPr>
          <p:cNvPr id="624" name="S1…"/>
          <p:cNvSpPr/>
          <p:nvPr/>
        </p:nvSpPr>
        <p:spPr>
          <a:xfrm>
            <a:off x="15035020" y="8842532"/>
            <a:ext cx="3913593" cy="4057720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S1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S2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S3</a:t>
            </a:r>
          </a:p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S4</a:t>
            </a:r>
          </a:p>
        </p:txBody>
      </p:sp>
      <p:sp>
        <p:nvSpPr>
          <p:cNvPr id="625" name="Linha"/>
          <p:cNvSpPr/>
          <p:nvPr/>
        </p:nvSpPr>
        <p:spPr>
          <a:xfrm>
            <a:off x="5713887" y="10087988"/>
            <a:ext cx="10841609" cy="1"/>
          </a:xfrm>
          <a:prstGeom prst="line">
            <a:avLst/>
          </a:prstGeom>
          <a:ln w="635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26" name="Linha"/>
          <p:cNvSpPr/>
          <p:nvPr/>
        </p:nvSpPr>
        <p:spPr>
          <a:xfrm>
            <a:off x="5713887" y="10649184"/>
            <a:ext cx="10841610" cy="1"/>
          </a:xfrm>
          <a:prstGeom prst="line">
            <a:avLst/>
          </a:prstGeom>
          <a:ln w="63500">
            <a:solidFill>
              <a:schemeClr val="accent2">
                <a:satOff val="17042"/>
                <a:lumOff val="1101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27" name="Linha"/>
          <p:cNvSpPr/>
          <p:nvPr/>
        </p:nvSpPr>
        <p:spPr>
          <a:xfrm flipV="1">
            <a:off x="5713887" y="10677246"/>
            <a:ext cx="10841609" cy="647801"/>
          </a:xfrm>
          <a:prstGeom prst="line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28" name="Serviços"/>
          <p:cNvSpPr/>
          <p:nvPr/>
        </p:nvSpPr>
        <p:spPr>
          <a:xfrm>
            <a:off x="14393109" y="6671435"/>
            <a:ext cx="5197417" cy="1367205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Serviços</a:t>
            </a:r>
          </a:p>
        </p:txBody>
      </p:sp>
      <p:sp>
        <p:nvSpPr>
          <p:cNvPr id="629" name="Cliente"/>
          <p:cNvSpPr/>
          <p:nvPr/>
        </p:nvSpPr>
        <p:spPr>
          <a:xfrm>
            <a:off x="2678857" y="6671435"/>
            <a:ext cx="5197418" cy="1367205"/>
          </a:xfrm>
          <a:prstGeom prst="rect">
            <a:avLst/>
          </a:prstGeom>
          <a:blipFill>
            <a:blip r:embed="rId3"/>
          </a:blipFill>
          <a:ln w="101600" cap="rnd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Cliente</a:t>
            </a:r>
          </a:p>
        </p:txBody>
      </p:sp>
      <p:sp>
        <p:nvSpPr>
          <p:cNvPr id="630" name="Adquire"/>
          <p:cNvSpPr/>
          <p:nvPr/>
        </p:nvSpPr>
        <p:spPr>
          <a:xfrm>
            <a:off x="9490490" y="6416092"/>
            <a:ext cx="3288403" cy="1877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5">
              <a:satOff val="7361"/>
              <a:lumOff val="753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u="sng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Adquire</a:t>
            </a:r>
          </a:p>
        </p:txBody>
      </p:sp>
      <p:sp>
        <p:nvSpPr>
          <p:cNvPr id="631" name="Linha"/>
          <p:cNvSpPr/>
          <p:nvPr/>
        </p:nvSpPr>
        <p:spPr>
          <a:xfrm>
            <a:off x="7978674" y="7355037"/>
            <a:ext cx="1162077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32" name="Linha"/>
          <p:cNvSpPr/>
          <p:nvPr/>
        </p:nvSpPr>
        <p:spPr>
          <a:xfrm>
            <a:off x="13128632" y="7355037"/>
            <a:ext cx="1162077" cy="1"/>
          </a:xfrm>
          <a:prstGeom prst="line">
            <a:avLst/>
          </a:prstGeom>
          <a:ln w="635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33" name="(1,N)"/>
          <p:cNvSpPr txBox="1"/>
          <p:nvPr/>
        </p:nvSpPr>
        <p:spPr>
          <a:xfrm>
            <a:off x="7978674" y="6567637"/>
            <a:ext cx="1162077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(1,N)</a:t>
            </a:r>
          </a:p>
        </p:txBody>
      </p:sp>
      <p:sp>
        <p:nvSpPr>
          <p:cNvPr id="634" name="(1,N)"/>
          <p:cNvSpPr txBox="1"/>
          <p:nvPr/>
        </p:nvSpPr>
        <p:spPr>
          <a:xfrm>
            <a:off x="13128632" y="6567637"/>
            <a:ext cx="1162077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(1,N)</a:t>
            </a:r>
          </a:p>
        </p:txBody>
      </p:sp>
      <p:pic>
        <p:nvPicPr>
          <p:cNvPr id="635" name="Imagem" descr="Imagem"/>
          <p:cNvPicPr>
            <a:picLocks noChangeAspect="1"/>
          </p:cNvPicPr>
          <p:nvPr/>
        </p:nvPicPr>
        <p:blipFill>
          <a:blip r:embed="rId4"/>
          <a:srcRect t="71188" r="38550" b="15966"/>
          <a:stretch>
            <a:fillRect/>
          </a:stretch>
        </p:blipFill>
        <p:spPr>
          <a:xfrm flipH="1">
            <a:off x="8202495" y="4457536"/>
            <a:ext cx="5375356" cy="850825"/>
          </a:xfrm>
          <a:prstGeom prst="rect">
            <a:avLst/>
          </a:prstGeom>
          <a:ln w="12700">
            <a:miter lim="400000"/>
          </a:ln>
        </p:spPr>
      </p:pic>
      <p:pic>
        <p:nvPicPr>
          <p:cNvPr id="636" name="Imagem" descr="Imagem"/>
          <p:cNvPicPr>
            <a:picLocks noChangeAspect="1"/>
          </p:cNvPicPr>
          <p:nvPr/>
        </p:nvPicPr>
        <p:blipFill>
          <a:blip r:embed="rId4"/>
          <a:srcRect t="71188" r="38550" b="15966"/>
          <a:stretch>
            <a:fillRect/>
          </a:stretch>
        </p:blipFill>
        <p:spPr>
          <a:xfrm>
            <a:off x="8875778" y="4457536"/>
            <a:ext cx="5375356" cy="850825"/>
          </a:xfrm>
          <a:prstGeom prst="rect">
            <a:avLst/>
          </a:prstGeom>
          <a:ln w="12700">
            <a:miter lim="400000"/>
          </a:ln>
        </p:spPr>
      </p:pic>
      <p:sp>
        <p:nvSpPr>
          <p:cNvPr id="637" name="Linha"/>
          <p:cNvSpPr/>
          <p:nvPr/>
        </p:nvSpPr>
        <p:spPr>
          <a:xfrm>
            <a:off x="5713887" y="10087950"/>
            <a:ext cx="10841610" cy="561250"/>
          </a:xfrm>
          <a:prstGeom prst="line">
            <a:avLst/>
          </a:prstGeom>
          <a:ln w="63500">
            <a:solidFill>
              <a:schemeClr val="accent5">
                <a:satOff val="7361"/>
                <a:lumOff val="753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38" name="Linha"/>
          <p:cNvSpPr/>
          <p:nvPr/>
        </p:nvSpPr>
        <p:spPr>
          <a:xfrm>
            <a:off x="5713887" y="11210375"/>
            <a:ext cx="10841608" cy="1"/>
          </a:xfrm>
          <a:prstGeom prst="line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639" name="Linha"/>
          <p:cNvSpPr/>
          <p:nvPr/>
        </p:nvSpPr>
        <p:spPr>
          <a:xfrm>
            <a:off x="5713887" y="11210358"/>
            <a:ext cx="10841609" cy="392863"/>
          </a:xfrm>
          <a:prstGeom prst="line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642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643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644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645" name="EXEMPLO"/>
          <p:cNvSpPr txBox="1"/>
          <p:nvPr/>
        </p:nvSpPr>
        <p:spPr>
          <a:xfrm>
            <a:off x="13058421" y="5635175"/>
            <a:ext cx="2236710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EXEMPLO 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648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649" name=".TIPOS DE COMPONENTES - EXEMPLO"/>
          <p:cNvSpPr txBox="1"/>
          <p:nvPr/>
        </p:nvSpPr>
        <p:spPr>
          <a:xfrm>
            <a:off x="992691" y="1089218"/>
            <a:ext cx="792579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.TIPOS DE COMPONENTES - EXEMPLO</a:t>
            </a:r>
          </a:p>
        </p:txBody>
      </p:sp>
      <p:pic>
        <p:nvPicPr>
          <p:cNvPr id="650" name="Imagem" descr="Image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035" y="3386941"/>
            <a:ext cx="13341973" cy="7598343"/>
          </a:xfrm>
          <a:prstGeom prst="rect">
            <a:avLst/>
          </a:prstGeom>
          <a:ln w="12700">
            <a:miter lim="400000"/>
          </a:ln>
        </p:spPr>
      </p:pic>
      <p:sp>
        <p:nvSpPr>
          <p:cNvPr id="651" name="CLIENTE &lt;-&gt; PEDIDO…"/>
          <p:cNvSpPr txBox="1"/>
          <p:nvPr/>
        </p:nvSpPr>
        <p:spPr>
          <a:xfrm>
            <a:off x="15046299" y="2923985"/>
            <a:ext cx="8271795" cy="1016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200" b="1" spc="32">
                <a:solidFill>
                  <a:schemeClr val="accent4">
                    <a:satOff val="15429"/>
                    <a:lumOff val="5536"/>
                  </a:schemeClr>
                </a:solidFill>
              </a:defRPr>
            </a:pPr>
            <a:r>
              <a:t>CLIENTE &lt;-&gt; PEDIDO</a:t>
            </a:r>
          </a:p>
          <a:p>
            <a:pPr marL="596900" lvl="1" indent="-444500">
              <a:buSzPct val="50000"/>
              <a:buBlip>
                <a:blip r:embed="rId4"/>
              </a:buBlip>
              <a:defRPr sz="3200" u="sng" spc="32"/>
            </a:pPr>
            <a:r>
              <a:t>Quantos pedidos pode ter um Cliente?</a:t>
            </a:r>
          </a:p>
          <a:p>
            <a:pPr marL="596900" lvl="1" indent="-444500">
              <a:buSzPct val="50000"/>
              <a:buBlip>
                <a:blip r:embed="rId4"/>
              </a:buBlip>
              <a:defRPr sz="3200" spc="32"/>
            </a:pPr>
            <a:r>
              <a:t>Um cliente pode fazer 0…N pedidos</a:t>
            </a:r>
          </a:p>
          <a:p>
            <a:pPr>
              <a:defRPr sz="3200" b="1" spc="32">
                <a:solidFill>
                  <a:schemeClr val="accent4">
                    <a:satOff val="15429"/>
                    <a:lumOff val="5536"/>
                  </a:schemeClr>
                </a:solidFill>
              </a:defRPr>
            </a:pPr>
            <a:r>
              <a:t>PEDIDO &lt;-&gt; CLIENTE</a:t>
            </a:r>
          </a:p>
          <a:p>
            <a:pPr marL="596900" lvl="1" indent="-444500">
              <a:buSzPct val="50000"/>
              <a:buBlip>
                <a:blip r:embed="rId4"/>
              </a:buBlip>
              <a:defRPr sz="3200" u="sng" spc="32"/>
            </a:pPr>
            <a:r>
              <a:t>Um pedido pode ter quantos clientes?</a:t>
            </a:r>
          </a:p>
          <a:p>
            <a:pPr marL="596900" lvl="1" indent="-444500">
              <a:buSzPct val="50000"/>
              <a:buBlip>
                <a:blip r:embed="rId4"/>
              </a:buBlip>
              <a:defRPr sz="3200" spc="32"/>
            </a:pPr>
            <a:r>
              <a:t>1…N pedidos pode ter 1 cliente</a:t>
            </a:r>
          </a:p>
          <a:p>
            <a:pPr>
              <a:defRPr sz="3200" b="1" spc="32">
                <a:solidFill>
                  <a:schemeClr val="accent4">
                    <a:satOff val="15429"/>
                    <a:lumOff val="5536"/>
                  </a:schemeClr>
                </a:solidFill>
              </a:defRPr>
            </a:pPr>
            <a:r>
              <a:t>PEDIDO &lt;-&gt; PRODUTO</a:t>
            </a:r>
            <a:endParaRPr u="sng"/>
          </a:p>
          <a:p>
            <a:pPr marL="596900" lvl="1" indent="-444500">
              <a:buSzPct val="50000"/>
              <a:buBlip>
                <a:blip r:embed="rId4"/>
              </a:buBlip>
              <a:defRPr sz="3200" u="sng" spc="32"/>
            </a:pPr>
            <a:r>
              <a:t>Quantos produtos pode ter um pedido? </a:t>
            </a:r>
          </a:p>
          <a:p>
            <a:pPr marL="596900" lvl="1" indent="-444500">
              <a:buSzPct val="50000"/>
              <a:buBlip>
                <a:blip r:embed="rId4"/>
              </a:buBlip>
              <a:defRPr sz="3200" spc="32"/>
            </a:pPr>
            <a:r>
              <a:t>Um pedido pode ter 1…N produtos</a:t>
            </a:r>
          </a:p>
          <a:p>
            <a:pPr>
              <a:defRPr sz="3200" b="1" spc="32">
                <a:solidFill>
                  <a:schemeClr val="accent4">
                    <a:satOff val="15429"/>
                    <a:lumOff val="5536"/>
                  </a:schemeClr>
                </a:solidFill>
              </a:defRPr>
            </a:pPr>
            <a:r>
              <a:t>PRODUTO &lt;-&gt; PEDIDO</a:t>
            </a:r>
          </a:p>
          <a:p>
            <a:pPr marL="596900" lvl="1" indent="-444500">
              <a:buSzPct val="50000"/>
              <a:buBlip>
                <a:blip r:embed="rId4"/>
              </a:buBlip>
              <a:defRPr sz="3200" u="sng" spc="32"/>
            </a:pPr>
            <a:r>
              <a:t>Um produto pode fazer parte de quantos pedidos?</a:t>
            </a:r>
          </a:p>
          <a:p>
            <a:pPr marL="596900" lvl="1" indent="-444500">
              <a:buSzPct val="50000"/>
              <a:buBlip>
                <a:blip r:embed="rId4"/>
              </a:buBlip>
              <a:defRPr sz="3200" spc="32"/>
            </a:pPr>
            <a:r>
              <a:t>Um produto pode fazer parte de 0…N pedidos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63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MODELO ENTIDADE-RELACIONAMENTO"/>
          <p:cNvSpPr txBox="1"/>
          <p:nvPr/>
        </p:nvSpPr>
        <p:spPr>
          <a:xfrm>
            <a:off x="992691" y="1089218"/>
            <a:ext cx="851582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MODELO ENTIDADE-RELACIONAMENTO</a:t>
            </a:r>
          </a:p>
        </p:txBody>
      </p:sp>
      <p:sp>
        <p:nvSpPr>
          <p:cNvPr id="165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166" name="O modelo MER foi criado por Peter Chen em 1976.…"/>
          <p:cNvSpPr txBox="1"/>
          <p:nvPr/>
        </p:nvSpPr>
        <p:spPr>
          <a:xfrm>
            <a:off x="1350686" y="3051248"/>
            <a:ext cx="11432888" cy="868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spc="35"/>
            </a:pPr>
            <a:r>
              <a:t>O modelo MER foi criado por Peter Chen em 1976.</a:t>
            </a:r>
          </a:p>
          <a:p>
            <a:pPr>
              <a:defRPr sz="3500" spc="35"/>
            </a:pPr>
            <a:r>
              <a:t>Um modelo entidade relacionamento é uma maneira sistemática de descrever e definir um processo de negócio. </a:t>
            </a:r>
          </a:p>
          <a:p>
            <a:pPr>
              <a:defRPr sz="3500" spc="35"/>
            </a:pPr>
            <a:r>
              <a:t>Este processo é modelado como componentes (entidades) que são relacionadas umas às outras por relacionamentos que indicam as dependências entre as mesmas. </a:t>
            </a:r>
          </a:p>
          <a:p>
            <a:pPr>
              <a:defRPr sz="3500" spc="35"/>
            </a:pPr>
            <a:r>
              <a:t>As entidades podem ter várias propriedades (atributos) que as caracterizam.</a:t>
            </a:r>
          </a:p>
          <a:p>
            <a:pPr>
              <a:defRPr sz="3500" spc="35"/>
            </a:pPr>
            <a:r>
              <a:t>Este modelo, MER, trata-se de uma lista de entidades, atributos e relacionamentos que retornam informações sobre os tipos de dados, restrições, e descrições de entidades e outras. </a:t>
            </a:r>
          </a:p>
        </p:txBody>
      </p:sp>
      <p:pic>
        <p:nvPicPr>
          <p:cNvPr id="167" name="Imagem" descr="Image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8736" y="3626441"/>
            <a:ext cx="6463117" cy="64631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Linha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70" name="Imagem" descr="Imagem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71" name="Fundamentos de 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r>
              <a:t>Fundamentos de sql</a:t>
            </a:r>
          </a:p>
        </p:txBody>
      </p:sp>
      <p:pic>
        <p:nvPicPr>
          <p:cNvPr id="172" name="Galeria de imagens" descr="Galeria de imagens"/>
          <p:cNvPicPr>
            <a:picLocks noChangeAspect="1"/>
          </p:cNvPicPr>
          <p:nvPr/>
        </p:nvPicPr>
        <p:blipFill>
          <a:blip r:embed="rId3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.COMPONENTES DO MODELO E-R"/>
          <p:cNvSpPr txBox="1"/>
          <p:nvPr/>
        </p:nvSpPr>
        <p:spPr>
          <a:xfrm>
            <a:off x="13058421" y="5635175"/>
            <a:ext cx="703714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.COMPONENTES DO MODELO E-R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76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COMPONENTES DO MODELO E-R"/>
          <p:cNvSpPr txBox="1"/>
          <p:nvPr/>
        </p:nvSpPr>
        <p:spPr>
          <a:xfrm>
            <a:off x="992691" y="1089218"/>
            <a:ext cx="6911374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COMPONENTES DO MODELO E-R</a:t>
            </a:r>
          </a:p>
        </p:txBody>
      </p:sp>
      <p:sp>
        <p:nvSpPr>
          <p:cNvPr id="178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179" name="Componentes deste modelo:…"/>
          <p:cNvSpPr txBox="1"/>
          <p:nvPr/>
        </p:nvSpPr>
        <p:spPr>
          <a:xfrm>
            <a:off x="1042028" y="2644585"/>
            <a:ext cx="11432888" cy="563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spc="35"/>
            </a:pPr>
            <a:r>
              <a:t>Componentes deste modelo: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rPr b="1"/>
              <a:t>Rectângulos</a:t>
            </a:r>
            <a:r>
              <a:t> - Representam entidades;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rPr b="1"/>
              <a:t>Elipses</a:t>
            </a:r>
            <a:r>
              <a:t> - representam atributos;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rPr b="1"/>
              <a:t>Losangos</a:t>
            </a:r>
            <a:r>
              <a:t> - Representam relacionamentos;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rPr b="1"/>
              <a:t>Linhas</a:t>
            </a:r>
            <a:r>
              <a:t> - Interligam os atributos a entidades e entidades a relacionamentos.</a:t>
            </a:r>
          </a:p>
        </p:txBody>
      </p:sp>
      <p:sp>
        <p:nvSpPr>
          <p:cNvPr id="180" name="Oval"/>
          <p:cNvSpPr/>
          <p:nvPr/>
        </p:nvSpPr>
        <p:spPr>
          <a:xfrm>
            <a:off x="10827443" y="10439271"/>
            <a:ext cx="4310283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81" name="Retângulo"/>
          <p:cNvSpPr/>
          <p:nvPr/>
        </p:nvSpPr>
        <p:spPr>
          <a:xfrm>
            <a:off x="17467344" y="3597479"/>
            <a:ext cx="4938342" cy="2217782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82" name="Retângulo"/>
          <p:cNvSpPr/>
          <p:nvPr/>
        </p:nvSpPr>
        <p:spPr>
          <a:xfrm>
            <a:off x="17467344" y="10025398"/>
            <a:ext cx="4938342" cy="2217782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83" name="Oval"/>
          <p:cNvSpPr/>
          <p:nvPr/>
        </p:nvSpPr>
        <p:spPr>
          <a:xfrm>
            <a:off x="10827443" y="7556132"/>
            <a:ext cx="4310283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84" name="Losango"/>
          <p:cNvSpPr/>
          <p:nvPr/>
        </p:nvSpPr>
        <p:spPr>
          <a:xfrm>
            <a:off x="19403378" y="7277632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5">
              <a:satOff val="7361"/>
              <a:lumOff val="753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85" name="Linha"/>
          <p:cNvSpPr/>
          <p:nvPr/>
        </p:nvSpPr>
        <p:spPr>
          <a:xfrm flipV="1">
            <a:off x="20038378" y="5851429"/>
            <a:ext cx="1" cy="1390035"/>
          </a:xfrm>
          <a:prstGeom prst="line">
            <a:avLst/>
          </a:prstGeom>
          <a:ln w="254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86" name="Linha"/>
          <p:cNvSpPr/>
          <p:nvPr/>
        </p:nvSpPr>
        <p:spPr>
          <a:xfrm flipV="1">
            <a:off x="20038378" y="8583801"/>
            <a:ext cx="1" cy="1390036"/>
          </a:xfrm>
          <a:prstGeom prst="line">
            <a:avLst/>
          </a:prstGeom>
          <a:ln w="254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87" name="Linha"/>
          <p:cNvSpPr/>
          <p:nvPr/>
        </p:nvSpPr>
        <p:spPr>
          <a:xfrm flipV="1">
            <a:off x="14510589" y="5539876"/>
            <a:ext cx="2857115" cy="2013142"/>
          </a:xfrm>
          <a:prstGeom prst="line">
            <a:avLst/>
          </a:prstGeom>
          <a:ln w="254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88" name="Linha"/>
          <p:cNvSpPr/>
          <p:nvPr/>
        </p:nvSpPr>
        <p:spPr>
          <a:xfrm>
            <a:off x="15268204" y="11032437"/>
            <a:ext cx="1704423" cy="1"/>
          </a:xfrm>
          <a:prstGeom prst="line">
            <a:avLst/>
          </a:prstGeom>
          <a:ln w="25400">
            <a:solidFill>
              <a:srgbClr val="70B762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91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COMPONENTES DO MODELO E-R"/>
          <p:cNvSpPr txBox="1"/>
          <p:nvPr/>
        </p:nvSpPr>
        <p:spPr>
          <a:xfrm>
            <a:off x="992691" y="1089218"/>
            <a:ext cx="6911374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COMPONENTES DO MODELO E-R</a:t>
            </a:r>
          </a:p>
        </p:txBody>
      </p:sp>
      <p:sp>
        <p:nvSpPr>
          <p:cNvPr id="193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194" name="Componentes deste modelo:…"/>
          <p:cNvSpPr txBox="1"/>
          <p:nvPr/>
        </p:nvSpPr>
        <p:spPr>
          <a:xfrm>
            <a:off x="1042027" y="2644585"/>
            <a:ext cx="11432888" cy="934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 spc="35"/>
            </a:pPr>
            <a:r>
              <a:t>Componentes deste modelo:</a:t>
            </a:r>
          </a:p>
          <a:p>
            <a:pPr>
              <a:defRPr sz="3500" spc="35"/>
            </a:pPr>
            <a:endParaRPr/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rPr b="1"/>
              <a:t>Rectângulos</a:t>
            </a:r>
            <a:r>
              <a:t> </a:t>
            </a:r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endParaRPr/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endParaRPr/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endParaRPr/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rPr b="1"/>
              <a:t>Atributos</a:t>
            </a:r>
          </a:p>
          <a:p>
            <a:pPr>
              <a:defRPr sz="3500" spc="35"/>
            </a:pPr>
            <a:endParaRPr b="1"/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endParaRPr b="1"/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endParaRPr b="1"/>
          </a:p>
          <a:p>
            <a:pPr marL="596900" lvl="1" indent="-444500">
              <a:buSzPct val="50000"/>
              <a:buBlip>
                <a:blip r:embed="rId3"/>
              </a:buBlip>
              <a:defRPr sz="3500" spc="35"/>
            </a:pPr>
            <a:r>
              <a:rPr b="1"/>
              <a:t>Relacionamentos</a:t>
            </a:r>
          </a:p>
        </p:txBody>
      </p:sp>
      <p:sp>
        <p:nvSpPr>
          <p:cNvPr id="195" name="Retângulo"/>
          <p:cNvSpPr/>
          <p:nvPr/>
        </p:nvSpPr>
        <p:spPr>
          <a:xfrm>
            <a:off x="5008776" y="3934197"/>
            <a:ext cx="4938342" cy="2217782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96" name="Oval"/>
          <p:cNvSpPr/>
          <p:nvPr/>
        </p:nvSpPr>
        <p:spPr>
          <a:xfrm>
            <a:off x="5322806" y="7612252"/>
            <a:ext cx="4310282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97" name="Losango"/>
          <p:cNvSpPr/>
          <p:nvPr/>
        </p:nvSpPr>
        <p:spPr>
          <a:xfrm>
            <a:off x="6842946" y="10981531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5">
              <a:satOff val="7361"/>
              <a:lumOff val="753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98" name="Jogador"/>
          <p:cNvSpPr/>
          <p:nvPr/>
        </p:nvSpPr>
        <p:spPr>
          <a:xfrm>
            <a:off x="15110318" y="3934197"/>
            <a:ext cx="4938342" cy="2217782"/>
          </a:xfrm>
          <a:prstGeom prst="rect">
            <a:avLst/>
          </a:prstGeom>
          <a:solidFill>
            <a:schemeClr val="accent3">
              <a:hueOff val="278599"/>
              <a:satOff val="19149"/>
              <a:lumOff val="68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Jogador</a:t>
            </a:r>
          </a:p>
        </p:txBody>
      </p:sp>
      <p:sp>
        <p:nvSpPr>
          <p:cNvPr id="199" name="Id"/>
          <p:cNvSpPr/>
          <p:nvPr/>
        </p:nvSpPr>
        <p:spPr>
          <a:xfrm>
            <a:off x="15424347" y="7612252"/>
            <a:ext cx="4310283" cy="1390035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u="sng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Id</a:t>
            </a:r>
          </a:p>
        </p:txBody>
      </p:sp>
      <p:sp>
        <p:nvSpPr>
          <p:cNvPr id="200" name="Assinou"/>
          <p:cNvSpPr/>
          <p:nvPr/>
        </p:nvSpPr>
        <p:spPr>
          <a:xfrm>
            <a:off x="16224227" y="10462560"/>
            <a:ext cx="2710524" cy="2073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5">
              <a:satOff val="7361"/>
              <a:lumOff val="753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i="0" spc="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Assinou</a:t>
            </a:r>
          </a:p>
        </p:txBody>
      </p:sp>
      <p:sp>
        <p:nvSpPr>
          <p:cNvPr id="201" name="Linha"/>
          <p:cNvSpPr/>
          <p:nvPr/>
        </p:nvSpPr>
        <p:spPr>
          <a:xfrm>
            <a:off x="11481816" y="5043088"/>
            <a:ext cx="2093803" cy="1"/>
          </a:xfrm>
          <a:prstGeom prst="line">
            <a:avLst/>
          </a:prstGeom>
          <a:ln w="76200">
            <a:solidFill>
              <a:srgbClr val="70B76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02" name="Linha"/>
          <p:cNvSpPr/>
          <p:nvPr/>
        </p:nvSpPr>
        <p:spPr>
          <a:xfrm>
            <a:off x="11481817" y="8307269"/>
            <a:ext cx="2093802" cy="1"/>
          </a:xfrm>
          <a:prstGeom prst="line">
            <a:avLst/>
          </a:prstGeom>
          <a:ln w="76200">
            <a:solidFill>
              <a:srgbClr val="70B76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03" name="Linha"/>
          <p:cNvSpPr/>
          <p:nvPr/>
        </p:nvSpPr>
        <p:spPr>
          <a:xfrm>
            <a:off x="11481817" y="11499466"/>
            <a:ext cx="2093802" cy="1"/>
          </a:xfrm>
          <a:prstGeom prst="line">
            <a:avLst/>
          </a:prstGeom>
          <a:ln w="76200">
            <a:solidFill>
              <a:srgbClr val="70B76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i="0" spc="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Linha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06" name="Galeria de imagens" descr="Galeria de imagens"/>
          <p:cNvPicPr>
            <a:picLocks noChangeAspect="1"/>
          </p:cNvPicPr>
          <p:nvPr/>
        </p:nvPicPr>
        <p:blipFill>
          <a:blip r:embed="rId2"/>
          <a:srcRect l="4615" r="4615"/>
          <a:stretch>
            <a:fillRect/>
          </a:stretch>
        </p:blipFill>
        <p:spPr>
          <a:xfrm>
            <a:off x="21010748" y="634496"/>
            <a:ext cx="2819509" cy="1620646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MODELO ENTIDADE-RELACIONAMENTO"/>
          <p:cNvSpPr txBox="1"/>
          <p:nvPr/>
        </p:nvSpPr>
        <p:spPr>
          <a:xfrm>
            <a:off x="992691" y="1089218"/>
            <a:ext cx="851582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MODELO ENTIDADE-RELACIONAMENTO</a:t>
            </a:r>
          </a:p>
        </p:txBody>
      </p:sp>
      <p:sp>
        <p:nvSpPr>
          <p:cNvPr id="208" name="Texto"/>
          <p:cNvSpPr txBox="1"/>
          <p:nvPr/>
        </p:nvSpPr>
        <p:spPr>
          <a:xfrm>
            <a:off x="11058491" y="2606485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sp>
        <p:nvSpPr>
          <p:cNvPr id="209" name="Exemplo deste modelo:"/>
          <p:cNvSpPr txBox="1"/>
          <p:nvPr/>
        </p:nvSpPr>
        <p:spPr>
          <a:xfrm>
            <a:off x="1042027" y="2893909"/>
            <a:ext cx="1143288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 spc="35"/>
            </a:lvl1pPr>
          </a:lstStyle>
          <a:p>
            <a:r>
              <a:t>Exemplo deste modelo:</a:t>
            </a:r>
          </a:p>
        </p:txBody>
      </p:sp>
      <p:pic>
        <p:nvPicPr>
          <p:cNvPr id="210" name="Imagem" descr="Image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302" y="1936647"/>
            <a:ext cx="16075181" cy="117776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kumimoji="0" sz="4000" b="0" i="1" u="none" strike="noStrike" cap="none" spc="39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kumimoji="0" sz="4000" b="0" i="1" u="none" strike="noStrike" cap="none" spc="39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33391B73DDC3D47ADEF1F7D53836D4A" ma:contentTypeVersion="9" ma:contentTypeDescription="Criar um novo documento." ma:contentTypeScope="" ma:versionID="c5a08416fed75a51523ada3f308559b1">
  <xsd:schema xmlns:xsd="http://www.w3.org/2001/XMLSchema" xmlns:xs="http://www.w3.org/2001/XMLSchema" xmlns:p="http://schemas.microsoft.com/office/2006/metadata/properties" xmlns:ns2="04138801-cf08-4b78-8ddb-d722cdb22ba7" xmlns:ns3="b0615d51-1b5b-4af8-9751-20fec560946e" targetNamespace="http://schemas.microsoft.com/office/2006/metadata/properties" ma:root="true" ma:fieldsID="defb968d941b5091e40893689c4448a1" ns2:_="" ns3:_="">
    <xsd:import namespace="04138801-cf08-4b78-8ddb-d722cdb22ba7"/>
    <xsd:import namespace="b0615d51-1b5b-4af8-9751-20fec560946e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138801-cf08-4b78-8ddb-d722cdb22ba7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Etiquetas de Imagem" ma:readOnly="false" ma:fieldId="{5cf76f15-5ced-4ddc-b409-7134ff3c332f}" ma:taxonomyMulti="true" ma:sspId="f561c7a7-02ae-4874-a2c5-b757c263c91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615d51-1b5b-4af8-9751-20fec560946e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ac4aecb5-00be-4863-82a1-af32a08d60a4}" ma:internalName="TaxCatchAll" ma:showField="CatchAllData" ma:web="b0615d51-1b5b-4af8-9751-20fec560946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138801-cf08-4b78-8ddb-d722cdb22ba7">
      <Terms xmlns="http://schemas.microsoft.com/office/infopath/2007/PartnerControls"/>
    </lcf76f155ced4ddcb4097134ff3c332f>
    <TaxCatchAll xmlns="b0615d51-1b5b-4af8-9751-20fec560946e" xsi:nil="true"/>
  </documentManagement>
</p:properties>
</file>

<file path=customXml/itemProps1.xml><?xml version="1.0" encoding="utf-8"?>
<ds:datastoreItem xmlns:ds="http://schemas.openxmlformats.org/officeDocument/2006/customXml" ds:itemID="{2CD5806D-EF9C-43A7-B8CF-8442212900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138801-cf08-4b78-8ddb-d722cdb22ba7"/>
    <ds:schemaRef ds:uri="b0615d51-1b5b-4af8-9751-20fec560946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F027C90-91D9-40C9-AE4A-CDCB195CAC9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7741B1-3C9C-4B85-958B-4A9723A661A3}">
  <ds:schemaRefs>
    <ds:schemaRef ds:uri="http://schemas.microsoft.com/office/2006/metadata/properties"/>
    <ds:schemaRef ds:uri="http://schemas.microsoft.com/office/infopath/2007/PartnerControls"/>
    <ds:schemaRef ds:uri="04138801-cf08-4b78-8ddb-d722cdb22ba7"/>
    <ds:schemaRef ds:uri="b0615d51-1b5b-4af8-9751-20fec560946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1827</Words>
  <Application>Microsoft Office PowerPoint</Application>
  <PresentationFormat>Personalizados</PresentationFormat>
  <Paragraphs>417</Paragraphs>
  <Slides>47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47</vt:i4>
      </vt:variant>
    </vt:vector>
  </HeadingPairs>
  <TitlesOfParts>
    <vt:vector size="57" baseType="lpstr">
      <vt:lpstr>Baskerville</vt:lpstr>
      <vt:lpstr>DIN Alternate Bold</vt:lpstr>
      <vt:lpstr>DIN Condensed Bold</vt:lpstr>
      <vt:lpstr>Helvetica</vt:lpstr>
      <vt:lpstr>Helvetica Neue</vt:lpstr>
      <vt:lpstr>Iowan Old Style Roman</vt:lpstr>
      <vt:lpstr>Times Roman</vt:lpstr>
      <vt:lpstr>Trebuchet MS</vt:lpstr>
      <vt:lpstr>Zapf Dingbats</vt:lpstr>
      <vt:lpstr>New_Template9</vt:lpstr>
      <vt:lpstr>fundamentos de sql</vt:lpstr>
      <vt:lpstr>Fundamentos de sql</vt:lpstr>
      <vt:lpstr>Fundamentos de sql</vt:lpstr>
      <vt:lpstr>Apresentação do PowerPoint</vt:lpstr>
      <vt:lpstr>Apresentação do PowerPoint</vt:lpstr>
      <vt:lpstr>Fundamentos de sql</vt:lpstr>
      <vt:lpstr>Apresentação do PowerPoint</vt:lpstr>
      <vt:lpstr>Apresentação do PowerPoint</vt:lpstr>
      <vt:lpstr>Apresentação do PowerPoint</vt:lpstr>
      <vt:lpstr>Fundamentos de sql</vt:lpstr>
      <vt:lpstr>Fundamentos de sql</vt:lpstr>
      <vt:lpstr>Apresentação do PowerPoint</vt:lpstr>
      <vt:lpstr>Apresentação do PowerPoint</vt:lpstr>
      <vt:lpstr>Apresentação do PowerPoint</vt:lpstr>
      <vt:lpstr>Fundamentos de sql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Fundamentos de sql</vt:lpstr>
      <vt:lpstr>Apresentação do PowerPoint</vt:lpstr>
      <vt:lpstr>Apresentação do PowerPoint</vt:lpstr>
      <vt:lpstr>Apresentação do PowerPoint</vt:lpstr>
      <vt:lpstr>Fundamentos de sql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Fundamentos de sql</vt:lpstr>
      <vt:lpstr>Apresentação do PowerPoint</vt:lpstr>
      <vt:lpstr>Fundamentos de sql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Fundamentos de sql</vt:lpstr>
      <vt:lpstr>Apresentação do PowerPoint</vt:lpstr>
      <vt:lpstr>Apresentação do PowerPoint</vt:lpstr>
      <vt:lpstr>Apresentação do PowerPoint</vt:lpstr>
      <vt:lpstr>Fundamentos de sql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fundamentos de sql</dc:title>
  <cp:lastModifiedBy>Ana Sousa Teixeira</cp:lastModifiedBy>
  <cp:revision>1</cp:revision>
  <dcterms:modified xsi:type="dcterms:W3CDTF">2022-11-23T12:17:49Z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0x010100F33391B73DDC3D47ADEF1F7D53836D4A</vt:lpwstr>
  </property>
</Properties>
</file>